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82" r:id="rId3"/>
    <p:sldId id="275" r:id="rId4"/>
    <p:sldId id="279" r:id="rId5"/>
    <p:sldId id="278" r:id="rId6"/>
    <p:sldId id="277" r:id="rId7"/>
    <p:sldId id="284" r:id="rId8"/>
    <p:sldId id="276" r:id="rId9"/>
    <p:sldId id="283" r:id="rId10"/>
    <p:sldId id="280" r:id="rId11"/>
    <p:sldId id="286" r:id="rId12"/>
    <p:sldId id="281" r:id="rId13"/>
    <p:sldId id="285" r:id="rId14"/>
    <p:sldId id="288" r:id="rId15"/>
    <p:sldId id="28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A50021"/>
    <a:srgbClr val="FF3300"/>
    <a:srgbClr val="2862A8"/>
    <a:srgbClr val="003399"/>
    <a:srgbClr val="DBF0FD"/>
    <a:srgbClr val="0C6B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5" d="100"/>
          <a:sy n="75" d="100"/>
        </p:scale>
        <p:origin x="-130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04924E-DAD3-43CD-A49C-C8E94D5F2681}" type="datetimeFigureOut">
              <a:rPr lang="ru-RU"/>
              <a:pPr/>
              <a:t>09.11.2016</a:t>
            </a:fld>
            <a:endParaRPr lang="ru-RU"/>
          </a:p>
        </p:txBody>
      </p:sp>
      <p:sp>
        <p:nvSpPr>
          <p:cNvPr id="532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FD9939-F93B-40F6-9366-4A35462361D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4669-6981-4EE5-8D55-AC1F3E4D1F6F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BA32-B738-4AD5-A798-614902635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C85B-7A05-4B55-B35D-370A3B331276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E1FC-2DDC-4522-85D2-1AF9B4D31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F660-5BB6-4097-A31F-B06BE427D474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2D10-AFF8-41DD-9562-C68C052CC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6EF8-7463-47EC-AEC8-40F25831247A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509C-8617-4DCB-B978-D64C41ECF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DDB1-D179-48CE-947D-5F443C3CDD81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7625-B6AE-4182-BE2D-DFA624379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8002-CC9F-42B1-8F86-E5779346B7AD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0432-4A21-412F-8391-B43ED614D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608B-3746-48EA-8930-6CC4825D0D29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8820-B9D5-470D-AB3B-9D7797876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EDAD-EF3B-410A-B3A9-5D7B66008841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B679-9461-4CD3-8FB8-A87D7B4EC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7E4E4-802D-4E9B-8332-9E6D6034549E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CE87-C284-49A4-ABBD-AA999179A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654D-B327-40FD-930D-1A640DC616CA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6D08-9F26-4C3F-81BB-43AD68CDC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4D9E-F946-45E3-ABB9-A1E71AE11A11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44B2-C665-47E0-A4BC-504C540DA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278F09E-12AA-4706-B3A8-F26EA5D86A07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2FD7C5-CA41-4F89-BEE6-6BD8B2452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70" r:id="rId7"/>
    <p:sldLayoutId id="2147483771" r:id="rId8"/>
    <p:sldLayoutId id="2147483772" r:id="rId9"/>
    <p:sldLayoutId id="2147483763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rhobr@dvinaland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rkh-edu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215900" y="1844675"/>
            <a:ext cx="8712200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Развитие воспитания 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 системе образования 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Архангельской области 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 контексте программы «Социокультурные истоки»</a:t>
            </a:r>
          </a:p>
        </p:txBody>
      </p:sp>
      <p:pic>
        <p:nvPicPr>
          <p:cNvPr id="13314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231775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3130550" y="6165850"/>
            <a:ext cx="288131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3399"/>
                </a:solidFill>
                <a:cs typeface="Arial" charset="0"/>
              </a:rPr>
              <a:t>10 ноября 2016 года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6156325" y="5157788"/>
            <a:ext cx="2663825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03399"/>
                </a:solidFill>
                <a:cs typeface="Arial" charset="0"/>
              </a:rPr>
              <a:t>Е.В. Молчанова, заместитель министра образования и науки Архангельской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231775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979613" y="2636838"/>
            <a:ext cx="6985000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2862A8"/>
                </a:solidFill>
              </a:rPr>
              <a:t>«Мы должны строить своё будущее на прочном фундаменте. И такой фундамент – это патриотизм.  Это уважение к своей истории и традициям, духовным ценностям наших народов, нашей тысячелетней культуре и уникальному опыту сосуществования сотен народов и языков на территории России. Это ответственность за свою страну и её будущее»                               </a:t>
            </a:r>
          </a:p>
          <a:p>
            <a:pPr algn="r"/>
            <a:r>
              <a:rPr lang="ru-RU" sz="1400" b="1">
                <a:solidFill>
                  <a:srgbClr val="2862A8"/>
                </a:solidFill>
              </a:rPr>
              <a:t>         В.В. Путин</a:t>
            </a:r>
          </a:p>
          <a:p>
            <a:endParaRPr lang="ru-RU" sz="1400" b="1">
              <a:solidFill>
                <a:srgbClr val="2862A8"/>
              </a:solidFill>
            </a:endParaRPr>
          </a:p>
          <a:p>
            <a:r>
              <a:rPr lang="ru-RU" sz="1400" b="1">
                <a:solidFill>
                  <a:srgbClr val="2862A8"/>
                </a:solidFill>
              </a:rPr>
              <a:t>«Я сделал свой выбор однажды, в совсем юные годы и никогда не жалел об этом»</a:t>
            </a:r>
          </a:p>
          <a:p>
            <a:pPr algn="r"/>
            <a:r>
              <a:rPr lang="ru-RU" sz="1400" b="1">
                <a:solidFill>
                  <a:srgbClr val="2862A8"/>
                </a:solidFill>
              </a:rPr>
              <a:t>Н.Г.Кузнецов</a:t>
            </a:r>
          </a:p>
          <a:p>
            <a:endParaRPr lang="ru-RU" b="1">
              <a:solidFill>
                <a:srgbClr val="2862A8"/>
              </a:solidFill>
            </a:endParaRPr>
          </a:p>
          <a:p>
            <a:r>
              <a:rPr lang="ru-RU" sz="1400" b="1">
                <a:solidFill>
                  <a:srgbClr val="2862A8"/>
                </a:solidFill>
              </a:rPr>
              <a:t>«Люби отечество земное… оно тебя воспитало, отличило, почтило, всем довольствует; но особенно люби отечество небесное… то отечество несравненно дороже этого, потому что оно свято и праведно, нетленно. Это отечество заслужено тебе бесценной кровью Сына Божия. Но чтобы быть членами того отечества, уважай и люби (его) законы, как ты обязан уважать и уважаешь законы земного отечества»</a:t>
            </a:r>
          </a:p>
          <a:p>
            <a:pPr algn="r"/>
            <a:r>
              <a:rPr lang="ru-RU" sz="1400" b="1">
                <a:solidFill>
                  <a:srgbClr val="2862A8"/>
                </a:solidFill>
              </a:rPr>
              <a:t>Святой праведный Иоанн Кронштадтский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23850" y="930275"/>
            <a:ext cx="849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cs typeface="Arial" charset="0"/>
              </a:rPr>
              <a:t>Областной педагогический  форум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cs typeface="Arial" charset="0"/>
              </a:rPr>
              <a:t>«Кадетство - выбор юных»</a:t>
            </a:r>
          </a:p>
          <a:p>
            <a:pPr algn="ctr"/>
            <a:r>
              <a:rPr lang="ru-RU" sz="1600" b="1">
                <a:solidFill>
                  <a:schemeClr val="tx2"/>
                </a:solidFill>
                <a:cs typeface="Arial" charset="0"/>
              </a:rPr>
              <a:t>18-20 ноября 2016 года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50825" y="1989138"/>
            <a:ext cx="8642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b="1"/>
              <a:t>ГБОУ АО кадетская школа-интернат «Архангельский морской кадетский корпус </a:t>
            </a:r>
            <a:br>
              <a:rPr lang="ru-RU" sz="1400" b="1"/>
            </a:br>
            <a:r>
              <a:rPr lang="ru-RU" sz="1400" b="1"/>
              <a:t>имени Адмирала Флота Советского Союза Н.Г.Кузнецова» </a:t>
            </a:r>
          </a:p>
        </p:txBody>
      </p:sp>
      <p:pic>
        <p:nvPicPr>
          <p:cNvPr id="20488" name="Picture 5" descr="В архангельском музее расскажут о спасении &quot;челюскинцев&quot; - Портал культурного наследия России Культура.р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730875"/>
            <a:ext cx="1441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Сорок архангельских мальчишек прошли школу жизни под парусом - Общество - Новости Архангельс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73463"/>
            <a:ext cx="14414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7" descr="240420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581525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4" descr="https://pp.vk.me/c622027/v622027796/13da3/r2aWnsLoT3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406650"/>
            <a:ext cx="14398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2" name="Picture 12" descr="0f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628775"/>
            <a:ext cx="1952625" cy="1952625"/>
          </a:xfrm>
          <a:prstGeom prst="rect">
            <a:avLst/>
          </a:prstGeom>
          <a:noFill/>
        </p:spPr>
      </p:pic>
      <p:pic>
        <p:nvPicPr>
          <p:cNvPr id="51204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231775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23850" y="1439863"/>
            <a:ext cx="6213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2016 год</a:t>
            </a:r>
          </a:p>
          <a:p>
            <a:r>
              <a:rPr lang="ru-RU" b="1">
                <a:solidFill>
                  <a:schemeClr val="tx2"/>
                </a:solidFill>
              </a:rPr>
              <a:t>75-летие прихода первого союзного конвоя «Дервиш» в порт Архангельска</a:t>
            </a:r>
            <a:r>
              <a:rPr lang="ru-RU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763713" y="2565400"/>
            <a:ext cx="49720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b="1">
                <a:solidFill>
                  <a:schemeClr val="tx2"/>
                </a:solidFill>
              </a:rPr>
              <a:t>Проект «Книга Памяти»: </a:t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b="1">
                <a:solidFill>
                  <a:schemeClr val="tx2"/>
                </a:solidFill>
              </a:rPr>
              <a:t>фильм «Архангельск 1941-1945» 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301875" y="4437063"/>
            <a:ext cx="6842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b="1">
                <a:solidFill>
                  <a:schemeClr val="tx2"/>
                </a:solidFill>
              </a:rPr>
              <a:t>Учебно-методический комплект </a:t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b="1">
                <a:solidFill>
                  <a:schemeClr val="tx2"/>
                </a:solidFill>
              </a:rPr>
              <a:t>«История Соловецкой школы юнг»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22263" y="3213100"/>
            <a:ext cx="8497887" cy="1281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2017 год</a:t>
            </a:r>
          </a:p>
          <a:p>
            <a:r>
              <a:rPr lang="ru-RU" b="1">
                <a:solidFill>
                  <a:schemeClr val="tx2"/>
                </a:solidFill>
              </a:rPr>
              <a:t>80-летие Архангельской области</a:t>
            </a:r>
          </a:p>
          <a:p>
            <a:r>
              <a:rPr lang="ru-RU" b="1">
                <a:solidFill>
                  <a:schemeClr val="tx2"/>
                </a:solidFill>
              </a:rPr>
              <a:t>Международный арктический форум «Арктика – территория диалога</a:t>
            </a:r>
            <a:r>
              <a:rPr lang="ru-RU"/>
              <a:t> </a:t>
            </a:r>
            <a:endParaRPr lang="ru-RU" b="1">
              <a:solidFill>
                <a:schemeClr val="tx2"/>
              </a:solidFill>
            </a:endParaRPr>
          </a:p>
          <a:p>
            <a:r>
              <a:rPr lang="ru-RU" b="1">
                <a:solidFill>
                  <a:schemeClr val="tx2"/>
                </a:solidFill>
              </a:rPr>
              <a:t>75-летие со дня основания Соловецкой школы юнг </a:t>
            </a:r>
          </a:p>
        </p:txBody>
      </p:sp>
      <p:pic>
        <p:nvPicPr>
          <p:cNvPr id="51216" name="Picture 16" descr="mini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5086350"/>
            <a:ext cx="2016125" cy="1576388"/>
          </a:xfrm>
          <a:prstGeom prst="rect">
            <a:avLst/>
          </a:prstGeom>
          <a:noFill/>
        </p:spPr>
      </p:pic>
      <p:pic>
        <p:nvPicPr>
          <p:cNvPr id="51218" name="Picture 18" descr="i?id=0a4730c22b7581d80f7456e3f8716981&amp;n=33&amp;h=215&amp;w=3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2638" y="5157788"/>
            <a:ext cx="2519362" cy="1411287"/>
          </a:xfrm>
          <a:prstGeom prst="rect">
            <a:avLst/>
          </a:prstGeom>
          <a:noFill/>
        </p:spPr>
      </p:pic>
      <p:pic>
        <p:nvPicPr>
          <p:cNvPr id="51220" name="Picture 20" descr="img_07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5230813"/>
            <a:ext cx="1804988" cy="1244600"/>
          </a:xfrm>
          <a:prstGeom prst="rect">
            <a:avLst/>
          </a:prstGeom>
          <a:noFill/>
        </p:spPr>
      </p:pic>
      <p:pic>
        <p:nvPicPr>
          <p:cNvPr id="51222" name="Picture 22" descr="i?id=b1f5126480720c83a7f92643f2e80550&amp;n=33&amp;h=215&amp;w=3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5373688"/>
            <a:ext cx="1816100" cy="121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  <p:pic>
        <p:nvPicPr>
          <p:cNvPr id="21511" name="Picture 4" descr="http://www.pomorland.travel/upload/iblock/972/97223c128f598e5c4bbe7b4a667347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01825"/>
            <a:ext cx="2189162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Прямоугольник 1"/>
          <p:cNvSpPr>
            <a:spLocks noChangeArrowheads="1"/>
          </p:cNvSpPr>
          <p:nvPr/>
        </p:nvSpPr>
        <p:spPr bwMode="auto">
          <a:xfrm>
            <a:off x="215900" y="1106488"/>
            <a:ext cx="871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Georgia" pitchFamily="18" charset="0"/>
                <a:ea typeface="Aharoni"/>
                <a:cs typeface="Aharoni"/>
              </a:rPr>
              <a:t>Программа </a:t>
            </a:r>
            <a:br>
              <a:rPr lang="ru-RU" sz="2000" b="1">
                <a:solidFill>
                  <a:schemeClr val="tx2"/>
                </a:solidFill>
                <a:latin typeface="Georgia" pitchFamily="18" charset="0"/>
                <a:ea typeface="Aharoni"/>
                <a:cs typeface="Aharoni"/>
              </a:rPr>
            </a:br>
            <a:r>
              <a:rPr lang="ru-RU" sz="2000" b="1">
                <a:solidFill>
                  <a:schemeClr val="tx2"/>
                </a:solidFill>
                <a:latin typeface="Georgia" pitchFamily="18" charset="0"/>
                <a:ea typeface="Aharoni"/>
                <a:cs typeface="Aharoni"/>
              </a:rPr>
              <a:t>«Увлекательное путешествие по Архангельской области»</a:t>
            </a:r>
          </a:p>
        </p:txBody>
      </p:sp>
      <p:pic>
        <p:nvPicPr>
          <p:cNvPr id="21513" name="Picture 2" descr="http://www.pomorland.travel/upload/iblock/217/217c747b7be71e55615109e49dc09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157788"/>
            <a:ext cx="2160587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" descr="http://www.pomorland.travel/upload/iblock/f78/f78f4e0f9194d8636c4f312a8f6a06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644900"/>
            <a:ext cx="21812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2555875" y="2852738"/>
            <a:ext cx="6588125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/>
              <a:t>Сказки Белого моря – </a:t>
            </a:r>
            <a:r>
              <a:rPr lang="ru-RU" sz="1600" b="1" i="1"/>
              <a:t>Онежский район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/>
              <a:t>Быль и небыль Поморского края – </a:t>
            </a:r>
            <a:r>
              <a:rPr lang="ru-RU" sz="1600" b="1" i="1"/>
              <a:t>Приморский район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/>
              <a:t>Каникулы в Кенозерье – </a:t>
            </a:r>
            <a:r>
              <a:rPr lang="ru-RU" sz="1600" b="1" i="1"/>
              <a:t>Плесецкий и Каргопольский районы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/>
              <a:t>Деревня, которая вдохновляет – </a:t>
            </a:r>
            <a:r>
              <a:rPr lang="ru-RU" sz="1600" b="1" i="1"/>
              <a:t>Коношский район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/>
              <a:t>Веркольские напевы – </a:t>
            </a:r>
            <a:r>
              <a:rPr lang="ru-RU" sz="1600" b="1" i="1"/>
              <a:t>Пинежский район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/>
              <a:t>Я иду по земле Ломоносова – </a:t>
            </a:r>
            <a:r>
              <a:rPr lang="ru-RU" sz="1600" b="1" i="1"/>
              <a:t>Холмогорский район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/>
              <a:t>Архангельск – ворота Арктики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/>
              <a:t>Архангельск – город воинской славы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/>
              <a:t>Порт Святого Николая. От коча до субмарины - </a:t>
            </a:r>
            <a:r>
              <a:rPr lang="ru-RU" sz="1600" b="1" i="1"/>
              <a:t>Северодвинск</a:t>
            </a:r>
            <a:endParaRPr lang="ru-RU" sz="1600" b="1"/>
          </a:p>
          <a:p>
            <a:pPr>
              <a:spcBef>
                <a:spcPct val="50000"/>
              </a:spcBef>
            </a:pPr>
            <a:r>
              <a:rPr lang="ru-RU" sz="1600" b="1"/>
              <a:t> и другие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411413" y="2060575"/>
            <a:ext cx="64087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Система базовых национальных ценностей </a:t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b="1">
                <a:solidFill>
                  <a:schemeClr val="tx2"/>
                </a:solidFill>
              </a:rPr>
              <a:t>как смысловая</a:t>
            </a:r>
            <a:r>
              <a:rPr lang="ru-RU" sz="2000" b="1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b="1">
                <a:solidFill>
                  <a:schemeClr val="tx2"/>
                </a:solidFill>
              </a:rPr>
              <a:t>основа программы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6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  <p:pic>
        <p:nvPicPr>
          <p:cNvPr id="30724" name="Picture 4" descr="C:\Users\организатор\Desktop\Рабочие документы\Фото\DSC038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92375"/>
            <a:ext cx="2070100" cy="138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5" name="Picture 5" descr="C:\Users\организатор\Desktop\Рабочие документы\Фото\DSC038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3213100"/>
            <a:ext cx="2016125" cy="134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 descr="C:\Users\организатор\Desktop\Рабочие документы\Фото\DSC037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21163"/>
            <a:ext cx="2016125" cy="134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7" name="Picture 7" descr="C:\Users\организатор\Desktop\Рабочие документы\Фото\DSC0399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4941888"/>
            <a:ext cx="2062163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84" name="Text Box 10"/>
          <p:cNvSpPr txBox="1">
            <a:spLocks noChangeArrowheads="1"/>
          </p:cNvSpPr>
          <p:nvPr/>
        </p:nvSpPr>
        <p:spPr bwMode="auto">
          <a:xfrm>
            <a:off x="1476375" y="908050"/>
            <a:ext cx="45370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Областная </a:t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b="1">
                <a:solidFill>
                  <a:schemeClr val="tx2"/>
                </a:solidFill>
              </a:rPr>
              <a:t>Детская школа народных ремесел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«Традиция ремесла»</a:t>
            </a:r>
          </a:p>
        </p:txBody>
      </p:sp>
      <p:pic>
        <p:nvPicPr>
          <p:cNvPr id="56322" name="Picture 2" descr="C:\Users\организатор\Desktop\Рабочие документы\О школе\логотип школы\логотип1.bmp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52282" y="768613"/>
            <a:ext cx="2280310" cy="229840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179388" y="2060575"/>
            <a:ext cx="4105275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10 направлений обучения:</a:t>
            </a:r>
          </a:p>
          <a:p>
            <a:pPr algn="ctr">
              <a:spcBef>
                <a:spcPct val="50000"/>
              </a:spcBef>
            </a:pPr>
            <a:r>
              <a:rPr lang="ru-RU" sz="800"/>
              <a:t> </a:t>
            </a:r>
            <a:br>
              <a:rPr lang="ru-RU" sz="800"/>
            </a:br>
            <a:r>
              <a:rPr lang="ru-RU" sz="1600" b="1">
                <a:solidFill>
                  <a:schemeClr val="tx2"/>
                </a:solidFill>
              </a:rPr>
              <a:t>роспись по дереву, </a:t>
            </a:r>
            <a:br>
              <a:rPr lang="ru-RU" sz="1600" b="1">
                <a:solidFill>
                  <a:schemeClr val="tx2"/>
                </a:solidFill>
              </a:rPr>
            </a:br>
            <a:r>
              <a:rPr lang="ru-RU" sz="1600" b="1">
                <a:solidFill>
                  <a:schemeClr val="tx2"/>
                </a:solidFill>
              </a:rPr>
              <a:t>художественная обработка корня, северная вышивка, </a:t>
            </a:r>
            <a:br>
              <a:rPr lang="ru-RU" sz="1600" b="1">
                <a:solidFill>
                  <a:schemeClr val="tx2"/>
                </a:solidFill>
              </a:rPr>
            </a:br>
            <a:r>
              <a:rPr lang="ru-RU" sz="1600" b="1">
                <a:solidFill>
                  <a:schemeClr val="tx2"/>
                </a:solidFill>
              </a:rPr>
              <a:t>орнаментальное вязание, </a:t>
            </a:r>
            <a:br>
              <a:rPr lang="ru-RU" sz="1600" b="1">
                <a:solidFill>
                  <a:schemeClr val="tx2"/>
                </a:solidFill>
              </a:rPr>
            </a:br>
            <a:r>
              <a:rPr lang="ru-RU" sz="1600" b="1">
                <a:solidFill>
                  <a:schemeClr val="tx2"/>
                </a:solidFill>
              </a:rPr>
              <a:t>керамика, </a:t>
            </a:r>
            <a:br>
              <a:rPr lang="ru-RU" sz="1600" b="1">
                <a:solidFill>
                  <a:schemeClr val="tx2"/>
                </a:solidFill>
              </a:rPr>
            </a:br>
            <a:r>
              <a:rPr lang="ru-RU" sz="1600" b="1">
                <a:solidFill>
                  <a:schemeClr val="tx2"/>
                </a:solidFill>
              </a:rPr>
              <a:t>резьба по кости, </a:t>
            </a:r>
            <a:br>
              <a:rPr lang="ru-RU" sz="1600" b="1">
                <a:solidFill>
                  <a:schemeClr val="tx2"/>
                </a:solidFill>
              </a:rPr>
            </a:br>
            <a:r>
              <a:rPr lang="ru-RU" sz="1600" b="1">
                <a:solidFill>
                  <a:schemeClr val="tx2"/>
                </a:solidFill>
              </a:rPr>
              <a:t>лоскутное шитье, </a:t>
            </a:r>
            <a:br>
              <a:rPr lang="ru-RU" sz="1600" b="1">
                <a:solidFill>
                  <a:schemeClr val="tx2"/>
                </a:solidFill>
              </a:rPr>
            </a:br>
            <a:r>
              <a:rPr lang="ru-RU" sz="1600" b="1">
                <a:solidFill>
                  <a:schemeClr val="tx2"/>
                </a:solidFill>
              </a:rPr>
              <a:t>северное ткачество, </a:t>
            </a:r>
            <a:br>
              <a:rPr lang="ru-RU" sz="1600" b="1">
                <a:solidFill>
                  <a:schemeClr val="tx2"/>
                </a:solidFill>
              </a:rPr>
            </a:br>
            <a:r>
              <a:rPr lang="ru-RU" sz="1600" b="1">
                <a:solidFill>
                  <a:schemeClr val="tx2"/>
                </a:solidFill>
              </a:rPr>
              <a:t>художественная резьба по дереву, художественная обработка бересты,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Рыбацкие ремесла</a:t>
            </a:r>
          </a:p>
          <a:p>
            <a:pPr algn="ctr">
              <a:spcBef>
                <a:spcPct val="50000"/>
              </a:spcBef>
            </a:pP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50187" name="Rectangle 13"/>
          <p:cNvSpPr>
            <a:spLocks noChangeArrowheads="1"/>
          </p:cNvSpPr>
          <p:nvPr/>
        </p:nvSpPr>
        <p:spPr bwMode="auto">
          <a:xfrm>
            <a:off x="250825" y="5589588"/>
            <a:ext cx="46085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18 областных творческих мастерских, расположенных в местах исторического бытования ремесел в 12 муниципальных образованиях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Box 6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219700" y="4581525"/>
            <a:ext cx="39243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2862A8"/>
                </a:solidFill>
              </a:rPr>
              <a:t>Условия:</a:t>
            </a:r>
          </a:p>
          <a:p>
            <a:r>
              <a:rPr lang="ru-RU">
                <a:solidFill>
                  <a:srgbClr val="2862A8"/>
                </a:solidFill>
              </a:rPr>
              <a:t>Правовые</a:t>
            </a:r>
            <a:br>
              <a:rPr lang="ru-RU">
                <a:solidFill>
                  <a:srgbClr val="2862A8"/>
                </a:solidFill>
              </a:rPr>
            </a:br>
            <a:r>
              <a:rPr lang="ru-RU">
                <a:solidFill>
                  <a:srgbClr val="2862A8"/>
                </a:solidFill>
              </a:rPr>
              <a:t>Организационно-управленческие Кадровые</a:t>
            </a:r>
          </a:p>
          <a:p>
            <a:r>
              <a:rPr lang="ru-RU">
                <a:solidFill>
                  <a:srgbClr val="2862A8"/>
                </a:solidFill>
              </a:rPr>
              <a:t>Научно-методические</a:t>
            </a:r>
          </a:p>
          <a:p>
            <a:r>
              <a:rPr lang="ru-RU">
                <a:solidFill>
                  <a:srgbClr val="2862A8"/>
                </a:solidFill>
              </a:rPr>
              <a:t>Финансово-экономические Информационные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23850" y="908050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  <a:cs typeface="Arial" charset="0"/>
              </a:rPr>
              <a:t>Программа развития воспитания </a:t>
            </a:r>
            <a:br>
              <a:rPr lang="ru-RU" sz="2400" b="1">
                <a:solidFill>
                  <a:schemeClr val="tx2"/>
                </a:solidFill>
                <a:cs typeface="Arial" charset="0"/>
              </a:rPr>
            </a:br>
            <a:r>
              <a:rPr lang="ru-RU" sz="2400" b="1">
                <a:solidFill>
                  <a:schemeClr val="tx2"/>
                </a:solidFill>
                <a:cs typeface="Arial" charset="0"/>
              </a:rPr>
              <a:t>в Архангельской области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2728913" y="1773238"/>
            <a:ext cx="3938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Категории и ценности «Истоков»</a:t>
            </a:r>
          </a:p>
        </p:txBody>
      </p:sp>
      <p:grpSp>
        <p:nvGrpSpPr>
          <p:cNvPr id="56341" name="Group 21"/>
          <p:cNvGrpSpPr>
            <a:grpSpLocks/>
          </p:cNvGrpSpPr>
          <p:nvPr/>
        </p:nvGrpSpPr>
        <p:grpSpPr bwMode="auto">
          <a:xfrm>
            <a:off x="1692275" y="3429000"/>
            <a:ext cx="1655763" cy="1655763"/>
            <a:chOff x="295" y="1888"/>
            <a:chExt cx="1043" cy="1043"/>
          </a:xfrm>
        </p:grpSpPr>
        <p:sp>
          <p:nvSpPr>
            <p:cNvPr id="56330" name="Oval 10"/>
            <p:cNvSpPr>
              <a:spLocks noChangeArrowheads="1"/>
            </p:cNvSpPr>
            <p:nvPr/>
          </p:nvSpPr>
          <p:spPr bwMode="auto">
            <a:xfrm>
              <a:off x="295" y="1888"/>
              <a:ext cx="1043" cy="1043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431" y="2160"/>
              <a:ext cx="81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</a:rPr>
                <a:t>Духовная сфера</a:t>
              </a:r>
            </a:p>
          </p:txBody>
        </p:sp>
      </p:grp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250825" y="2276475"/>
            <a:ext cx="1655763" cy="1655763"/>
            <a:chOff x="385" y="1434"/>
            <a:chExt cx="1043" cy="1043"/>
          </a:xfrm>
        </p:grpSpPr>
        <p:sp>
          <p:nvSpPr>
            <p:cNvPr id="56332" name="Oval 12"/>
            <p:cNvSpPr>
              <a:spLocks noChangeArrowheads="1"/>
            </p:cNvSpPr>
            <p:nvPr/>
          </p:nvSpPr>
          <p:spPr bwMode="auto">
            <a:xfrm>
              <a:off x="385" y="1434"/>
              <a:ext cx="1043" cy="1043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476" y="1797"/>
              <a:ext cx="90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</a:rPr>
                <a:t>Социальная сфера</a:t>
              </a:r>
            </a:p>
          </p:txBody>
        </p:sp>
      </p:grp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179388" y="4652963"/>
            <a:ext cx="1944687" cy="1728787"/>
            <a:chOff x="476" y="3158"/>
            <a:chExt cx="1225" cy="1089"/>
          </a:xfrm>
        </p:grpSpPr>
        <p:sp>
          <p:nvSpPr>
            <p:cNvPr id="56334" name="Oval 14"/>
            <p:cNvSpPr>
              <a:spLocks noChangeArrowheads="1"/>
            </p:cNvSpPr>
            <p:nvPr/>
          </p:nvSpPr>
          <p:spPr bwMode="auto">
            <a:xfrm>
              <a:off x="521" y="3158"/>
              <a:ext cx="1089" cy="108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476" y="3566"/>
              <a:ext cx="122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</a:rPr>
                <a:t>Деятельностная сфера</a:t>
              </a:r>
            </a:p>
          </p:txBody>
        </p:sp>
      </p:grpSp>
      <p:grpSp>
        <p:nvGrpSpPr>
          <p:cNvPr id="56343" name="Group 23"/>
          <p:cNvGrpSpPr>
            <a:grpSpLocks/>
          </p:cNvGrpSpPr>
          <p:nvPr/>
        </p:nvGrpSpPr>
        <p:grpSpPr bwMode="auto">
          <a:xfrm>
            <a:off x="3059113" y="4724400"/>
            <a:ext cx="1711325" cy="1655763"/>
            <a:chOff x="2437" y="3158"/>
            <a:chExt cx="1078" cy="1043"/>
          </a:xfrm>
        </p:grpSpPr>
        <p:sp>
          <p:nvSpPr>
            <p:cNvPr id="56336" name="Oval 16"/>
            <p:cNvSpPr>
              <a:spLocks noChangeArrowheads="1"/>
            </p:cNvSpPr>
            <p:nvPr/>
          </p:nvSpPr>
          <p:spPr bwMode="auto">
            <a:xfrm>
              <a:off x="2472" y="3158"/>
              <a:ext cx="1043" cy="1043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2437" y="3430"/>
              <a:ext cx="107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</a:rPr>
                <a:t>Природно-ландшафтная сфера</a:t>
              </a:r>
            </a:p>
          </p:txBody>
        </p:sp>
      </p:grpSp>
      <p:grpSp>
        <p:nvGrpSpPr>
          <p:cNvPr id="56342" name="Group 22"/>
          <p:cNvGrpSpPr>
            <a:grpSpLocks/>
          </p:cNvGrpSpPr>
          <p:nvPr/>
        </p:nvGrpSpPr>
        <p:grpSpPr bwMode="auto">
          <a:xfrm>
            <a:off x="3132138" y="2349500"/>
            <a:ext cx="1728787" cy="1655763"/>
            <a:chOff x="3878" y="3113"/>
            <a:chExt cx="1089" cy="1043"/>
          </a:xfrm>
        </p:grpSpPr>
        <p:sp>
          <p:nvSpPr>
            <p:cNvPr id="56338" name="Oval 18"/>
            <p:cNvSpPr>
              <a:spLocks noChangeArrowheads="1"/>
            </p:cNvSpPr>
            <p:nvPr/>
          </p:nvSpPr>
          <p:spPr bwMode="auto">
            <a:xfrm>
              <a:off x="3878" y="3113"/>
              <a:ext cx="1043" cy="1043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9" name="Text Box 19"/>
            <p:cNvSpPr txBox="1">
              <a:spLocks noChangeArrowheads="1"/>
            </p:cNvSpPr>
            <p:nvPr/>
          </p:nvSpPr>
          <p:spPr bwMode="auto">
            <a:xfrm>
              <a:off x="3923" y="3430"/>
              <a:ext cx="104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</a:rPr>
                <a:t>Нравственно-этическая сфера</a:t>
              </a:r>
            </a:p>
          </p:txBody>
        </p:sp>
      </p:grp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5292725" y="2319338"/>
            <a:ext cx="35274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400" b="1">
                <a:solidFill>
                  <a:schemeClr val="tx2"/>
                </a:solidFill>
              </a:rPr>
              <a:t>Система базовых национальных ценностей создает смысловую основу пространства духовно-нравственного развития личности. </a:t>
            </a:r>
            <a:br>
              <a:rPr lang="ru-RU" sz="1400" b="1">
                <a:solidFill>
                  <a:schemeClr val="tx2"/>
                </a:solidFill>
              </a:rPr>
            </a:br>
            <a:r>
              <a:rPr lang="ru-RU" sz="1400" b="1">
                <a:solidFill>
                  <a:schemeClr val="tx2"/>
                </a:solidFill>
              </a:rPr>
              <a:t>В этом пространстве снимаются барьеры между отдельными учебными предметами, между школой и семьей, школой и обществом, школой и жизнью </a:t>
            </a:r>
          </a:p>
          <a:p>
            <a:pPr algn="r"/>
            <a:r>
              <a:rPr lang="ru-RU" sz="1400" b="1">
                <a:solidFill>
                  <a:schemeClr val="tx2"/>
                </a:solidFill>
              </a:rPr>
              <a:t>А.В. Камкин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1941513" y="2879725"/>
            <a:ext cx="5259387" cy="10985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b="1"/>
              <a:t>163000, Архангельск, пр. Троицкий, 49, корп. 1</a:t>
            </a:r>
            <a:br>
              <a:rPr lang="ru-RU" b="1"/>
            </a:br>
            <a:r>
              <a:rPr lang="ru-RU" b="1"/>
              <a:t>          (8182) 21-52-80, факс 20-78-17</a:t>
            </a:r>
            <a:br>
              <a:rPr lang="ru-RU" b="1"/>
            </a:br>
            <a:r>
              <a:rPr lang="ru-RU" b="1"/>
              <a:t>      </a:t>
            </a:r>
            <a:r>
              <a:rPr lang="ru-RU" b="1">
                <a:hlinkClick r:id="rId3"/>
              </a:rPr>
              <a:t>arhobr@dvinaland.ru</a:t>
            </a:r>
            <a:r>
              <a:rPr lang="ru-RU" b="1"/>
              <a:t/>
            </a:r>
            <a:br>
              <a:rPr lang="ru-RU" b="1"/>
            </a:br>
            <a:r>
              <a:rPr lang="ru-RU" b="1"/>
              <a:t>      </a:t>
            </a:r>
            <a:r>
              <a:rPr lang="ru-RU" b="1">
                <a:hlinkClick r:id="rId4"/>
              </a:rPr>
              <a:t>www.arkh-edu.ru</a:t>
            </a:r>
            <a:r>
              <a:rPr lang="ru-RU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73100" y="908050"/>
            <a:ext cx="77962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3399"/>
                </a:solidFill>
                <a:cs typeface="Arial" charset="0"/>
              </a:rPr>
              <a:t>Стратегия развития воспитания </a:t>
            </a:r>
            <a:br>
              <a:rPr lang="ru-RU" sz="2200" b="1">
                <a:solidFill>
                  <a:srgbClr val="003399"/>
                </a:solidFill>
                <a:cs typeface="Arial" charset="0"/>
              </a:rPr>
            </a:br>
            <a:r>
              <a:rPr lang="ru-RU" sz="2200" b="1">
                <a:solidFill>
                  <a:srgbClr val="003399"/>
                </a:solidFill>
                <a:cs typeface="Arial" charset="0"/>
              </a:rPr>
              <a:t>в Российской Федерации на период до 2025 года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611188" y="2133600"/>
            <a:ext cx="3455987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539750" y="2205038"/>
            <a:ext cx="3671888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cs typeface="Arial" charset="0"/>
              </a:rPr>
              <a:t>Развивает механизмы, предусмотренные </a:t>
            </a:r>
            <a:br>
              <a:rPr lang="ru-RU" sz="1400" b="1">
                <a:solidFill>
                  <a:schemeClr val="bg1"/>
                </a:solidFill>
                <a:cs typeface="Arial" charset="0"/>
              </a:rPr>
            </a:br>
            <a:r>
              <a:rPr lang="ru-RU" sz="1400" b="1">
                <a:solidFill>
                  <a:schemeClr val="bg1"/>
                </a:solidFill>
                <a:cs typeface="Arial" charset="0"/>
              </a:rPr>
              <a:t>Федеральным законом </a:t>
            </a:r>
            <a:br>
              <a:rPr lang="ru-RU" sz="1400" b="1">
                <a:solidFill>
                  <a:schemeClr val="bg1"/>
                </a:solidFill>
                <a:cs typeface="Arial" charset="0"/>
              </a:rPr>
            </a:br>
            <a:r>
              <a:rPr lang="ru-RU" sz="1400" b="1">
                <a:solidFill>
                  <a:schemeClr val="bg1"/>
                </a:solidFill>
                <a:cs typeface="Arial" charset="0"/>
              </a:rPr>
              <a:t>"Об образовании </a:t>
            </a:r>
            <a:br>
              <a:rPr lang="ru-RU" sz="1400" b="1">
                <a:solidFill>
                  <a:schemeClr val="bg1"/>
                </a:solidFill>
                <a:cs typeface="Arial" charset="0"/>
              </a:rPr>
            </a:br>
            <a:r>
              <a:rPr lang="ru-RU" sz="1400" b="1">
                <a:solidFill>
                  <a:schemeClr val="bg1"/>
                </a:solidFill>
                <a:cs typeface="Arial" charset="0"/>
              </a:rPr>
              <a:t>в Российской Федерации"</a:t>
            </a:r>
          </a:p>
        </p:txBody>
      </p: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539750" y="3789363"/>
            <a:ext cx="3743325" cy="1295400"/>
            <a:chOff x="204" y="2251"/>
            <a:chExt cx="2358" cy="816"/>
          </a:xfrm>
        </p:grpSpPr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>
              <a:off x="204" y="2251"/>
              <a:ext cx="2222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249" y="2341"/>
              <a:ext cx="2313" cy="5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charset="0"/>
                </a:rPr>
                <a:t>Опирается на систему </a:t>
              </a:r>
              <a:br>
                <a:rPr lang="ru-RU" sz="1400" b="1">
                  <a:solidFill>
                    <a:schemeClr val="bg1"/>
                  </a:solidFill>
                  <a:cs typeface="Arial" charset="0"/>
                </a:rPr>
              </a:br>
              <a:r>
                <a:rPr lang="ru-RU" sz="1400" b="1">
                  <a:solidFill>
                    <a:schemeClr val="bg1"/>
                  </a:solidFill>
                  <a:cs typeface="Arial" charset="0"/>
                </a:rPr>
                <a:t>духовно-нравственных ценностей, сложившихся в процессе </a:t>
              </a:r>
              <a:br>
                <a:rPr lang="ru-RU" sz="1400" b="1">
                  <a:solidFill>
                    <a:schemeClr val="bg1"/>
                  </a:solidFill>
                  <a:cs typeface="Arial" charset="0"/>
                </a:rPr>
              </a:br>
              <a:r>
                <a:rPr lang="ru-RU" sz="1400" b="1">
                  <a:solidFill>
                    <a:schemeClr val="bg1"/>
                  </a:solidFill>
                  <a:cs typeface="Arial" charset="0"/>
                </a:rPr>
                <a:t>культурного развития России</a:t>
              </a:r>
            </a:p>
          </p:txBody>
        </p:sp>
      </p:grpSp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4572000" y="2205038"/>
            <a:ext cx="4321175" cy="1223962"/>
            <a:chOff x="2472" y="1480"/>
            <a:chExt cx="2722" cy="771"/>
          </a:xfrm>
        </p:grpSpPr>
        <p:sp>
          <p:nvSpPr>
            <p:cNvPr id="22536" name="AutoShape 8"/>
            <p:cNvSpPr>
              <a:spLocks noChangeArrowheads="1"/>
            </p:cNvSpPr>
            <p:nvPr/>
          </p:nvSpPr>
          <p:spPr bwMode="auto">
            <a:xfrm>
              <a:off x="2744" y="1480"/>
              <a:ext cx="2222" cy="7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9" name="Rectangle 8"/>
            <p:cNvSpPr>
              <a:spLocks noChangeArrowheads="1"/>
            </p:cNvSpPr>
            <p:nvPr/>
          </p:nvSpPr>
          <p:spPr bwMode="auto">
            <a:xfrm>
              <a:off x="2472" y="1566"/>
              <a:ext cx="2722" cy="5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charset="0"/>
                </a:rPr>
                <a:t>Создает условия для  консолидации </a:t>
              </a:r>
              <a:br>
                <a:rPr lang="ru-RU" sz="1400" b="1">
                  <a:solidFill>
                    <a:schemeClr val="bg1"/>
                  </a:solidFill>
                  <a:cs typeface="Arial" charset="0"/>
                </a:rPr>
              </a:br>
              <a:r>
                <a:rPr lang="ru-RU" sz="1400" b="1">
                  <a:solidFill>
                    <a:schemeClr val="bg1"/>
                  </a:solidFill>
                  <a:cs typeface="Arial" charset="0"/>
                </a:rPr>
                <a:t>семьи, общества и государства </a:t>
              </a:r>
              <a:br>
                <a:rPr lang="ru-RU" sz="1400" b="1">
                  <a:solidFill>
                    <a:schemeClr val="bg1"/>
                  </a:solidFill>
                  <a:cs typeface="Arial" charset="0"/>
                </a:rPr>
              </a:br>
              <a:r>
                <a:rPr lang="ru-RU" sz="1400" b="1">
                  <a:solidFill>
                    <a:schemeClr val="bg1"/>
                  </a:solidFill>
                  <a:cs typeface="Arial" charset="0"/>
                </a:rPr>
                <a:t>в воспитании подрастающего </a:t>
              </a:r>
              <a:br>
                <a:rPr lang="ru-RU" sz="1400" b="1">
                  <a:solidFill>
                    <a:schemeClr val="bg1"/>
                  </a:solidFill>
                  <a:cs typeface="Arial" charset="0"/>
                </a:rPr>
              </a:br>
              <a:r>
                <a:rPr lang="ru-RU" sz="1400" b="1">
                  <a:solidFill>
                    <a:schemeClr val="bg1"/>
                  </a:solidFill>
                  <a:cs typeface="Arial" charset="0"/>
                </a:rPr>
                <a:t>и будущих поколений</a:t>
              </a:r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4716463" y="3716338"/>
            <a:ext cx="4032250" cy="1368425"/>
            <a:chOff x="2426" y="2296"/>
            <a:chExt cx="2540" cy="862"/>
          </a:xfrm>
        </p:grpSpPr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>
              <a:off x="2653" y="2296"/>
              <a:ext cx="2177" cy="8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0" name="Rectangle 10"/>
            <p:cNvSpPr>
              <a:spLocks noChangeArrowheads="1"/>
            </p:cNvSpPr>
            <p:nvPr/>
          </p:nvSpPr>
          <p:spPr bwMode="auto">
            <a:xfrm>
              <a:off x="2426" y="2387"/>
              <a:ext cx="2540" cy="7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charset="0"/>
                </a:rPr>
                <a:t>Ориентирована на обновление воспитательного процесса </a:t>
              </a:r>
              <a:br>
                <a:rPr lang="ru-RU" sz="1400" b="1">
                  <a:solidFill>
                    <a:schemeClr val="bg1"/>
                  </a:solidFill>
                  <a:cs typeface="Arial" charset="0"/>
                </a:rPr>
              </a:br>
              <a:r>
                <a:rPr lang="ru-RU" sz="1400" b="1">
                  <a:solidFill>
                    <a:schemeClr val="bg1"/>
                  </a:solidFill>
                  <a:cs typeface="Arial" charset="0"/>
                </a:rPr>
                <a:t>на основе оптимального сочетания отечественных традиций </a:t>
              </a:r>
              <a:br>
                <a:rPr lang="ru-RU" sz="1400" b="1">
                  <a:solidFill>
                    <a:schemeClr val="bg1"/>
                  </a:solidFill>
                  <a:cs typeface="Arial" charset="0"/>
                </a:rPr>
              </a:br>
              <a:r>
                <a:rPr lang="ru-RU" sz="1400" b="1">
                  <a:solidFill>
                    <a:schemeClr val="bg1"/>
                  </a:solidFill>
                  <a:cs typeface="Arial" charset="0"/>
                </a:rPr>
                <a:t>и современного опыта</a:t>
              </a:r>
            </a:p>
          </p:txBody>
        </p:sp>
      </p:grpSp>
      <p:sp>
        <p:nvSpPr>
          <p:cNvPr id="22541" name="Text Box 11"/>
          <p:cNvSpPr txBox="1">
            <a:spLocks noChangeArrowheads="1"/>
          </p:cNvSpPr>
          <p:nvPr/>
        </p:nvSpPr>
        <p:spPr bwMode="auto">
          <a:xfrm>
            <a:off x="611188" y="6092825"/>
            <a:ext cx="7920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cs typeface="Arial" charset="0"/>
              </a:rPr>
              <a:t>Региональные программы</a:t>
            </a:r>
            <a:r>
              <a:rPr lang="ru-RU" sz="2000" b="1">
                <a:solidFill>
                  <a:srgbClr val="003399"/>
                </a:solidFill>
                <a:cs typeface="Arial" charset="0"/>
              </a:rPr>
              <a:t> </a:t>
            </a:r>
            <a:r>
              <a:rPr lang="ru-RU" b="1">
                <a:solidFill>
                  <a:srgbClr val="003399"/>
                </a:solidFill>
                <a:cs typeface="Arial" charset="0"/>
              </a:rPr>
              <a:t>развития воспитания – </a:t>
            </a:r>
            <a:r>
              <a:rPr lang="en-US" b="1">
                <a:solidFill>
                  <a:srgbClr val="003399"/>
                </a:solidFill>
                <a:cs typeface="Arial" charset="0"/>
              </a:rPr>
              <a:t>IV</a:t>
            </a:r>
            <a:r>
              <a:rPr lang="ru-RU" b="1">
                <a:solidFill>
                  <a:srgbClr val="003399"/>
                </a:solidFill>
                <a:cs typeface="Arial" charset="0"/>
              </a:rPr>
              <a:t> кв. 2016 года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827088" y="5373688"/>
            <a:ext cx="74882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2862A8"/>
                </a:solidFill>
                <a:cs typeface="Arial" charset="0"/>
              </a:rPr>
              <a:t>План мероприятий по реализации Стратегии </a:t>
            </a:r>
            <a:br>
              <a:rPr lang="ru-RU" b="1">
                <a:solidFill>
                  <a:srgbClr val="2862A8"/>
                </a:solidFill>
                <a:cs typeface="Arial" charset="0"/>
              </a:rPr>
            </a:br>
            <a:r>
              <a:rPr lang="ru-RU" sz="1400" b="1">
                <a:solidFill>
                  <a:srgbClr val="2862A8"/>
                </a:solidFill>
                <a:cs typeface="Arial" charset="0"/>
              </a:rPr>
              <a:t>утв. распоряжением Правительства РФ от 12.03.2016 N 423-р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5148263" y="1628775"/>
            <a:ext cx="3756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1400" b="1">
                <a:solidFill>
                  <a:srgbClr val="003399"/>
                </a:solidFill>
              </a:rPr>
              <a:t>утв. распоряжением Правительства РФ </a:t>
            </a:r>
            <a:br>
              <a:rPr lang="ru-RU" sz="1400" b="1">
                <a:solidFill>
                  <a:srgbClr val="003399"/>
                </a:solidFill>
              </a:rPr>
            </a:br>
            <a:r>
              <a:rPr lang="ru-RU" sz="1400" b="1">
                <a:solidFill>
                  <a:srgbClr val="003399"/>
                </a:solidFill>
              </a:rPr>
              <a:t>от 29.05.2015 N 996-р</a:t>
            </a:r>
          </a:p>
        </p:txBody>
      </p:sp>
      <p:pic>
        <p:nvPicPr>
          <p:cNvPr id="22549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0" name="TextBox 6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4"/>
          <p:cNvSpPr txBox="1">
            <a:spLocks noChangeArrowheads="1"/>
          </p:cNvSpPr>
          <p:nvPr/>
        </p:nvSpPr>
        <p:spPr bwMode="auto">
          <a:xfrm>
            <a:off x="1042988" y="908050"/>
            <a:ext cx="698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3399"/>
                </a:solidFill>
                <a:cs typeface="Arial" charset="0"/>
              </a:rPr>
              <a:t>Система </a:t>
            </a:r>
            <a:r>
              <a:rPr lang="ru-RU" sz="2400" b="1">
                <a:solidFill>
                  <a:srgbClr val="003399"/>
                </a:solidFill>
                <a:cs typeface="Arial" charset="0"/>
              </a:rPr>
              <a:t>воспитательной</a:t>
            </a:r>
            <a:r>
              <a:rPr lang="ru-RU" sz="2200" b="1">
                <a:solidFill>
                  <a:srgbClr val="003399"/>
                </a:solidFill>
                <a:cs typeface="Arial" charset="0"/>
              </a:rPr>
              <a:t> работы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4941888"/>
            <a:ext cx="9144000" cy="1617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ru-RU" sz="1600" b="1">
                <a:solidFill>
                  <a:srgbClr val="003399"/>
                </a:solidFill>
                <a:cs typeface="Arial" charset="0"/>
              </a:rPr>
              <a:t>Совет по дополнительному образованию и воспитанию детей в</a:t>
            </a:r>
            <a:r>
              <a:rPr lang="en-US" sz="1600" b="1">
                <a:solidFill>
                  <a:srgbClr val="003399"/>
                </a:solidFill>
                <a:cs typeface="Arial" charset="0"/>
              </a:rPr>
              <a:t> </a:t>
            </a:r>
            <a:r>
              <a:rPr lang="ru-RU" sz="1600" b="1">
                <a:solidFill>
                  <a:srgbClr val="003399"/>
                </a:solidFill>
                <a:cs typeface="Arial" charset="0"/>
              </a:rPr>
              <a:t>Архангельской области, </a:t>
            </a:r>
            <a:br>
              <a:rPr lang="ru-RU" sz="1600" b="1">
                <a:solidFill>
                  <a:srgbClr val="003399"/>
                </a:solidFill>
                <a:cs typeface="Arial" charset="0"/>
              </a:rPr>
            </a:br>
            <a:r>
              <a:rPr lang="ru-RU" sz="1400" b="1">
                <a:solidFill>
                  <a:srgbClr val="003399"/>
                </a:solidFill>
                <a:cs typeface="Arial" charset="0"/>
              </a:rPr>
              <a:t>утв. распоряжением министерства образования и науки Архангельской области </a:t>
            </a:r>
            <a:br>
              <a:rPr lang="ru-RU" sz="1400" b="1">
                <a:solidFill>
                  <a:srgbClr val="003399"/>
                </a:solidFill>
                <a:cs typeface="Arial" charset="0"/>
              </a:rPr>
            </a:br>
            <a:r>
              <a:rPr lang="ru-RU" sz="1400" b="1">
                <a:solidFill>
                  <a:srgbClr val="003399"/>
                </a:solidFill>
                <a:cs typeface="Arial" charset="0"/>
              </a:rPr>
              <a:t>от 03.03.2016 года № 391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ru-RU" sz="1600" b="1">
                <a:solidFill>
                  <a:srgbClr val="003399"/>
                </a:solidFill>
                <a:cs typeface="Arial" charset="0"/>
              </a:rPr>
              <a:t>Договор о сотрудничестве министерства образования и науки Архангельской области с Архангельской и Холмогорской митрополией</a:t>
            </a:r>
          </a:p>
        </p:txBody>
      </p:sp>
      <p:grpSp>
        <p:nvGrpSpPr>
          <p:cNvPr id="15416" name="Group 56"/>
          <p:cNvGrpSpPr>
            <a:grpSpLocks/>
          </p:cNvGrpSpPr>
          <p:nvPr/>
        </p:nvGrpSpPr>
        <p:grpSpPr bwMode="auto">
          <a:xfrm>
            <a:off x="179388" y="1700213"/>
            <a:ext cx="2449512" cy="1368425"/>
            <a:chOff x="112" y="1162"/>
            <a:chExt cx="1543" cy="862"/>
          </a:xfrm>
        </p:grpSpPr>
        <p:sp>
          <p:nvSpPr>
            <p:cNvPr id="15415" name="AutoShape 55"/>
            <p:cNvSpPr>
              <a:spLocks noChangeArrowheads="1"/>
            </p:cNvSpPr>
            <p:nvPr/>
          </p:nvSpPr>
          <p:spPr bwMode="auto">
            <a:xfrm>
              <a:off x="249" y="1162"/>
              <a:ext cx="1406" cy="862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112" y="1297"/>
              <a:ext cx="146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chemeClr val="bg1"/>
                  </a:solidFill>
                </a:rPr>
                <a:t>Совокупность воспитательных мероприятий</a:t>
              </a:r>
              <a:endParaRPr lang="ru-RU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15418" name="Group 58"/>
          <p:cNvGrpSpPr>
            <a:grpSpLocks/>
          </p:cNvGrpSpPr>
          <p:nvPr/>
        </p:nvGrpSpPr>
        <p:grpSpPr bwMode="auto">
          <a:xfrm>
            <a:off x="6227763" y="1700213"/>
            <a:ext cx="2232025" cy="1368425"/>
            <a:chOff x="4105" y="1117"/>
            <a:chExt cx="1406" cy="862"/>
          </a:xfrm>
        </p:grpSpPr>
        <p:sp>
          <p:nvSpPr>
            <p:cNvPr id="15413" name="AutoShape 53"/>
            <p:cNvSpPr>
              <a:spLocks noChangeArrowheads="1"/>
            </p:cNvSpPr>
            <p:nvPr/>
          </p:nvSpPr>
          <p:spPr bwMode="auto">
            <a:xfrm>
              <a:off x="4105" y="1117"/>
              <a:ext cx="1406" cy="862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4105" y="1389"/>
              <a:ext cx="1191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chemeClr val="bg1"/>
                  </a:solidFill>
                </a:rPr>
                <a:t>Традиции школы</a:t>
              </a:r>
            </a:p>
          </p:txBody>
        </p:sp>
      </p:grpSp>
      <p:grpSp>
        <p:nvGrpSpPr>
          <p:cNvPr id="15417" name="Group 57"/>
          <p:cNvGrpSpPr>
            <a:grpSpLocks/>
          </p:cNvGrpSpPr>
          <p:nvPr/>
        </p:nvGrpSpPr>
        <p:grpSpPr bwMode="auto">
          <a:xfrm>
            <a:off x="2987675" y="1700213"/>
            <a:ext cx="2735263" cy="1368425"/>
            <a:chOff x="1791" y="935"/>
            <a:chExt cx="1723" cy="862"/>
          </a:xfrm>
        </p:grpSpPr>
        <p:sp>
          <p:nvSpPr>
            <p:cNvPr id="15414" name="AutoShape 54"/>
            <p:cNvSpPr>
              <a:spLocks noChangeArrowheads="1"/>
            </p:cNvSpPr>
            <p:nvPr/>
          </p:nvSpPr>
          <p:spPr bwMode="auto">
            <a:xfrm>
              <a:off x="2064" y="935"/>
              <a:ext cx="1406" cy="862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1791" y="1117"/>
              <a:ext cx="1723" cy="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chemeClr val="bg1"/>
                  </a:solidFill>
                </a:rPr>
                <a:t>Календарь </a:t>
              </a:r>
              <a:br>
                <a:rPr lang="ru-RU" sz="1600" b="1">
                  <a:solidFill>
                    <a:schemeClr val="bg1"/>
                  </a:solidFill>
                </a:rPr>
              </a:br>
              <a:r>
                <a:rPr lang="ru-RU" sz="1600" b="1">
                  <a:solidFill>
                    <a:schemeClr val="bg1"/>
                  </a:solidFill>
                </a:rPr>
                <a:t>праздничных </a:t>
              </a:r>
              <a:br>
                <a:rPr lang="ru-RU" sz="1600" b="1">
                  <a:solidFill>
                    <a:schemeClr val="bg1"/>
                  </a:solidFill>
                </a:rPr>
              </a:br>
              <a:r>
                <a:rPr lang="ru-RU" sz="1600" b="1">
                  <a:solidFill>
                    <a:schemeClr val="bg1"/>
                  </a:solidFill>
                </a:rPr>
                <a:t>и памятных дат</a:t>
              </a:r>
            </a:p>
          </p:txBody>
        </p:sp>
      </p:grpSp>
      <p:grpSp>
        <p:nvGrpSpPr>
          <p:cNvPr id="15420" name="Group 60"/>
          <p:cNvGrpSpPr>
            <a:grpSpLocks/>
          </p:cNvGrpSpPr>
          <p:nvPr/>
        </p:nvGrpSpPr>
        <p:grpSpPr bwMode="auto">
          <a:xfrm>
            <a:off x="3455988" y="3429000"/>
            <a:ext cx="2232025" cy="1368425"/>
            <a:chOff x="2336" y="1933"/>
            <a:chExt cx="1406" cy="862"/>
          </a:xfrm>
        </p:grpSpPr>
        <p:sp>
          <p:nvSpPr>
            <p:cNvPr id="15411" name="AutoShape 51"/>
            <p:cNvSpPr>
              <a:spLocks noChangeArrowheads="1"/>
            </p:cNvSpPr>
            <p:nvPr/>
          </p:nvSpPr>
          <p:spPr bwMode="auto">
            <a:xfrm>
              <a:off x="2336" y="1933"/>
              <a:ext cx="1406" cy="862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2370" y="2160"/>
              <a:ext cx="1109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chemeClr val="bg1"/>
                  </a:solidFill>
                </a:rPr>
                <a:t>Музейная педагогика </a:t>
              </a:r>
            </a:p>
          </p:txBody>
        </p:sp>
      </p:grpSp>
      <p:grpSp>
        <p:nvGrpSpPr>
          <p:cNvPr id="15419" name="Group 59"/>
          <p:cNvGrpSpPr>
            <a:grpSpLocks/>
          </p:cNvGrpSpPr>
          <p:nvPr/>
        </p:nvGrpSpPr>
        <p:grpSpPr bwMode="auto">
          <a:xfrm>
            <a:off x="250825" y="3429000"/>
            <a:ext cx="2519363" cy="1368425"/>
            <a:chOff x="204" y="1979"/>
            <a:chExt cx="1587" cy="862"/>
          </a:xfrm>
        </p:grpSpPr>
        <p:sp>
          <p:nvSpPr>
            <p:cNvPr id="15412" name="AutoShape 52"/>
            <p:cNvSpPr>
              <a:spLocks noChangeArrowheads="1"/>
            </p:cNvSpPr>
            <p:nvPr/>
          </p:nvSpPr>
          <p:spPr bwMode="auto">
            <a:xfrm>
              <a:off x="385" y="1979"/>
              <a:ext cx="1406" cy="862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204" y="2160"/>
              <a:ext cx="1564" cy="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chemeClr val="bg1"/>
                  </a:solidFill>
                </a:rPr>
                <a:t>Детские общественные объединения </a:t>
              </a:r>
            </a:p>
          </p:txBody>
        </p:sp>
      </p:grpSp>
      <p:grpSp>
        <p:nvGrpSpPr>
          <p:cNvPr id="15421" name="Group 61"/>
          <p:cNvGrpSpPr>
            <a:grpSpLocks/>
          </p:cNvGrpSpPr>
          <p:nvPr/>
        </p:nvGrpSpPr>
        <p:grpSpPr bwMode="auto">
          <a:xfrm>
            <a:off x="6300788" y="3429000"/>
            <a:ext cx="2232025" cy="1368425"/>
            <a:chOff x="4105" y="1979"/>
            <a:chExt cx="1406" cy="862"/>
          </a:xfrm>
        </p:grpSpPr>
        <p:sp>
          <p:nvSpPr>
            <p:cNvPr id="15408" name="AutoShape 48"/>
            <p:cNvSpPr>
              <a:spLocks noChangeArrowheads="1"/>
            </p:cNvSpPr>
            <p:nvPr/>
          </p:nvSpPr>
          <p:spPr bwMode="auto">
            <a:xfrm>
              <a:off x="4105" y="1979"/>
              <a:ext cx="1406" cy="862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4105" y="2160"/>
              <a:ext cx="1261" cy="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chemeClr val="bg1"/>
                  </a:solidFill>
                </a:rPr>
                <a:t>Школьные туристические маршруты</a:t>
              </a:r>
            </a:p>
          </p:txBody>
        </p:sp>
      </p:grpSp>
      <p:pic>
        <p:nvPicPr>
          <p:cNvPr id="15409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10" name="TextBox 6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231775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  <p:pic>
        <p:nvPicPr>
          <p:cNvPr id="14353" name="Picture 4" descr="http://www.pomorland.travel/upload/iblock/6aa/6aa9c322442fc0f4418098370cb87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677988"/>
            <a:ext cx="15843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</p:pic>
      <p:grpSp>
        <p:nvGrpSpPr>
          <p:cNvPr id="14389" name="Group 53"/>
          <p:cNvGrpSpPr>
            <a:grpSpLocks/>
          </p:cNvGrpSpPr>
          <p:nvPr/>
        </p:nvGrpSpPr>
        <p:grpSpPr bwMode="auto">
          <a:xfrm>
            <a:off x="1979613" y="1700213"/>
            <a:ext cx="3421062" cy="1008062"/>
            <a:chOff x="0" y="1162"/>
            <a:chExt cx="2155" cy="635"/>
          </a:xfrm>
        </p:grpSpPr>
        <p:sp>
          <p:nvSpPr>
            <p:cNvPr id="14379" name="AutoShape 43"/>
            <p:cNvSpPr>
              <a:spLocks noChangeArrowheads="1"/>
            </p:cNvSpPr>
            <p:nvPr/>
          </p:nvSpPr>
          <p:spPr bwMode="auto">
            <a:xfrm>
              <a:off x="158" y="1162"/>
              <a:ext cx="1859" cy="63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7" name="Прямоугольник 5"/>
            <p:cNvSpPr>
              <a:spLocks noChangeArrowheads="1"/>
            </p:cNvSpPr>
            <p:nvPr/>
          </p:nvSpPr>
          <p:spPr bwMode="auto">
            <a:xfrm>
              <a:off x="0" y="1253"/>
              <a:ext cx="215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ea typeface="Aharoni"/>
                  <a:cs typeface="Aharoni"/>
                </a:rPr>
                <a:t>Конкурс православных исследовательских проектов «Малые Иоанновские чтения»</a:t>
              </a:r>
            </a:p>
          </p:txBody>
        </p:sp>
      </p:grpSp>
      <p:sp>
        <p:nvSpPr>
          <p:cNvPr id="14382" name="AutoShape 46"/>
          <p:cNvSpPr>
            <a:spLocks noChangeArrowheads="1"/>
          </p:cNvSpPr>
          <p:nvPr/>
        </p:nvSpPr>
        <p:spPr bwMode="auto">
          <a:xfrm>
            <a:off x="2268538" y="4221163"/>
            <a:ext cx="2951162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9" name="Rectangle 11"/>
          <p:cNvSpPr>
            <a:spLocks noChangeArrowheads="1"/>
          </p:cNvSpPr>
          <p:nvPr/>
        </p:nvSpPr>
        <p:spPr bwMode="auto">
          <a:xfrm>
            <a:off x="2268538" y="4292600"/>
            <a:ext cx="281622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Межрегиональные молодежные чтения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 «Морская слава России» </a:t>
            </a:r>
          </a:p>
        </p:txBody>
      </p:sp>
      <p:grpSp>
        <p:nvGrpSpPr>
          <p:cNvPr id="14388" name="Group 52"/>
          <p:cNvGrpSpPr>
            <a:grpSpLocks/>
          </p:cNvGrpSpPr>
          <p:nvPr/>
        </p:nvGrpSpPr>
        <p:grpSpPr bwMode="auto">
          <a:xfrm>
            <a:off x="2266950" y="2925763"/>
            <a:ext cx="2951163" cy="1008062"/>
            <a:chOff x="2608" y="1162"/>
            <a:chExt cx="1859" cy="635"/>
          </a:xfrm>
        </p:grpSpPr>
        <p:sp>
          <p:nvSpPr>
            <p:cNvPr id="14380" name="AutoShape 44"/>
            <p:cNvSpPr>
              <a:spLocks noChangeArrowheads="1"/>
            </p:cNvSpPr>
            <p:nvPr/>
          </p:nvSpPr>
          <p:spPr bwMode="auto">
            <a:xfrm>
              <a:off x="2608" y="1162"/>
              <a:ext cx="1859" cy="63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8" name="Text Box 32"/>
            <p:cNvSpPr txBox="1">
              <a:spLocks noChangeArrowheads="1"/>
            </p:cNvSpPr>
            <p:nvPr/>
          </p:nvSpPr>
          <p:spPr bwMode="auto">
            <a:xfrm>
              <a:off x="2653" y="1298"/>
              <a:ext cx="1724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Гуманитарная олимпиада «Наследники Ломоносова»</a:t>
              </a:r>
            </a:p>
          </p:txBody>
        </p:sp>
      </p:grpSp>
      <p:grpSp>
        <p:nvGrpSpPr>
          <p:cNvPr id="14385" name="Group 49"/>
          <p:cNvGrpSpPr>
            <a:grpSpLocks/>
          </p:cNvGrpSpPr>
          <p:nvPr/>
        </p:nvGrpSpPr>
        <p:grpSpPr bwMode="auto">
          <a:xfrm>
            <a:off x="5292725" y="4148138"/>
            <a:ext cx="3960813" cy="1008062"/>
            <a:chOff x="158" y="2160"/>
            <a:chExt cx="2495" cy="635"/>
          </a:xfrm>
        </p:grpSpPr>
        <p:sp>
          <p:nvSpPr>
            <p:cNvPr id="14384" name="AutoShape 48"/>
            <p:cNvSpPr>
              <a:spLocks noChangeArrowheads="1"/>
            </p:cNvSpPr>
            <p:nvPr/>
          </p:nvSpPr>
          <p:spPr bwMode="auto">
            <a:xfrm>
              <a:off x="295" y="2160"/>
              <a:ext cx="2177" cy="63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158" y="2251"/>
              <a:ext cx="2495" cy="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Областные родительские собрания </a:t>
              </a:r>
              <a:br>
                <a:rPr lang="ru-RU" sz="1400" b="1">
                  <a:solidFill>
                    <a:schemeClr val="bg1"/>
                  </a:solidFill>
                </a:rPr>
              </a:br>
              <a:r>
                <a:rPr lang="ru-RU" sz="1400" b="1">
                  <a:solidFill>
                    <a:schemeClr val="bg1"/>
                  </a:solidFill>
                </a:rPr>
                <a:t>по актуальным вопросам </a:t>
              </a:r>
              <a:br>
                <a:rPr lang="ru-RU" sz="1400" b="1">
                  <a:solidFill>
                    <a:schemeClr val="bg1"/>
                  </a:solidFill>
                </a:rPr>
              </a:br>
              <a:r>
                <a:rPr lang="ru-RU" sz="1400" b="1">
                  <a:solidFill>
                    <a:schemeClr val="bg1"/>
                  </a:solidFill>
                </a:rPr>
                <a:t>воспитания и здоровья детей </a:t>
              </a:r>
            </a:p>
          </p:txBody>
        </p:sp>
      </p:grpSp>
      <p:grpSp>
        <p:nvGrpSpPr>
          <p:cNvPr id="14390" name="Group 54"/>
          <p:cNvGrpSpPr>
            <a:grpSpLocks/>
          </p:cNvGrpSpPr>
          <p:nvPr/>
        </p:nvGrpSpPr>
        <p:grpSpPr bwMode="auto">
          <a:xfrm>
            <a:off x="5076825" y="5372100"/>
            <a:ext cx="4211638" cy="1008063"/>
            <a:chOff x="4059" y="2886"/>
            <a:chExt cx="2404" cy="635"/>
          </a:xfrm>
        </p:grpSpPr>
        <p:sp>
          <p:nvSpPr>
            <p:cNvPr id="14381" name="AutoShape 45"/>
            <p:cNvSpPr>
              <a:spLocks noChangeArrowheads="1"/>
            </p:cNvSpPr>
            <p:nvPr/>
          </p:nvSpPr>
          <p:spPr bwMode="auto">
            <a:xfrm>
              <a:off x="4286" y="2886"/>
              <a:ext cx="1996" cy="63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4059" y="3067"/>
              <a:ext cx="2404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Региональный форум родителей </a:t>
              </a:r>
              <a:br>
                <a:rPr lang="ru-RU" sz="1400" b="1">
                  <a:solidFill>
                    <a:schemeClr val="bg1"/>
                  </a:solidFill>
                </a:rPr>
              </a:br>
              <a:r>
                <a:rPr lang="ru-RU" sz="1400" b="1">
                  <a:solidFill>
                    <a:schemeClr val="bg1"/>
                  </a:solidFill>
                </a:rPr>
                <a:t>«Счастье - быть вместе» </a:t>
              </a:r>
            </a:p>
          </p:txBody>
        </p:sp>
      </p:grp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1900238" y="981075"/>
            <a:ext cx="534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99"/>
                </a:solidFill>
              </a:rPr>
              <a:t>Система областных мероприятий</a:t>
            </a:r>
          </a:p>
        </p:txBody>
      </p:sp>
      <p:grpSp>
        <p:nvGrpSpPr>
          <p:cNvPr id="14386" name="Group 50"/>
          <p:cNvGrpSpPr>
            <a:grpSpLocks/>
          </p:cNvGrpSpPr>
          <p:nvPr/>
        </p:nvGrpSpPr>
        <p:grpSpPr bwMode="auto">
          <a:xfrm>
            <a:off x="5435600" y="1700213"/>
            <a:ext cx="3527425" cy="1008062"/>
            <a:chOff x="5193" y="1207"/>
            <a:chExt cx="2132" cy="635"/>
          </a:xfrm>
        </p:grpSpPr>
        <p:sp>
          <p:nvSpPr>
            <p:cNvPr id="14383" name="AutoShape 47"/>
            <p:cNvSpPr>
              <a:spLocks noChangeArrowheads="1"/>
            </p:cNvSpPr>
            <p:nvPr/>
          </p:nvSpPr>
          <p:spPr bwMode="auto">
            <a:xfrm>
              <a:off x="5193" y="1207"/>
              <a:ext cx="2132" cy="63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8" name="Прямоугольник 1"/>
            <p:cNvSpPr>
              <a:spLocks noChangeArrowheads="1"/>
            </p:cNvSpPr>
            <p:nvPr/>
          </p:nvSpPr>
          <p:spPr bwMode="auto">
            <a:xfrm>
              <a:off x="5284" y="1207"/>
              <a:ext cx="1905" cy="5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ea typeface="Aharoni"/>
                  <a:cs typeface="Aharoni"/>
                </a:rPr>
                <a:t>Образовательно-туристическая программа </a:t>
              </a:r>
              <a:br>
                <a:rPr lang="ru-RU" sz="1400" b="1">
                  <a:solidFill>
                    <a:schemeClr val="bg1"/>
                  </a:solidFill>
                  <a:ea typeface="Aharoni"/>
                  <a:cs typeface="Aharoni"/>
                </a:rPr>
              </a:br>
              <a:r>
                <a:rPr lang="ru-RU" sz="1400" b="1">
                  <a:solidFill>
                    <a:schemeClr val="bg1"/>
                  </a:solidFill>
                  <a:ea typeface="Aharoni"/>
                  <a:cs typeface="Aharoni"/>
                </a:rPr>
                <a:t>«Увлекательное путешествие </a:t>
              </a:r>
              <a:br>
                <a:rPr lang="ru-RU" sz="1400" b="1">
                  <a:solidFill>
                    <a:schemeClr val="bg1"/>
                  </a:solidFill>
                  <a:ea typeface="Aharoni"/>
                  <a:cs typeface="Aharoni"/>
                </a:rPr>
              </a:br>
              <a:r>
                <a:rPr lang="ru-RU" sz="1400" b="1">
                  <a:solidFill>
                    <a:schemeClr val="bg1"/>
                  </a:solidFill>
                  <a:ea typeface="Aharoni"/>
                  <a:cs typeface="Aharoni"/>
                </a:rPr>
                <a:t>по Архангельской области»</a:t>
              </a:r>
            </a:p>
          </p:txBody>
        </p:sp>
      </p:grpSp>
      <p:grpSp>
        <p:nvGrpSpPr>
          <p:cNvPr id="14403" name="Group 67"/>
          <p:cNvGrpSpPr>
            <a:grpSpLocks/>
          </p:cNvGrpSpPr>
          <p:nvPr/>
        </p:nvGrpSpPr>
        <p:grpSpPr bwMode="auto">
          <a:xfrm>
            <a:off x="5435600" y="2924175"/>
            <a:ext cx="3529013" cy="1008063"/>
            <a:chOff x="3424" y="2024"/>
            <a:chExt cx="2223" cy="635"/>
          </a:xfrm>
        </p:grpSpPr>
        <p:sp>
          <p:nvSpPr>
            <p:cNvPr id="14394" name="AutoShape 58"/>
            <p:cNvSpPr>
              <a:spLocks noChangeArrowheads="1"/>
            </p:cNvSpPr>
            <p:nvPr/>
          </p:nvSpPr>
          <p:spPr bwMode="auto">
            <a:xfrm>
              <a:off x="3470" y="2024"/>
              <a:ext cx="2177" cy="63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424" y="2024"/>
              <a:ext cx="2213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Проекты:</a:t>
              </a:r>
              <a:br>
                <a:rPr lang="ru-RU" sz="1400" b="1">
                  <a:solidFill>
                    <a:schemeClr val="bg1"/>
                  </a:solidFill>
                </a:rPr>
              </a:br>
              <a:r>
                <a:rPr lang="ru-RU" sz="1400" b="1">
                  <a:solidFill>
                    <a:schemeClr val="bg1"/>
                  </a:solidFill>
                </a:rPr>
                <a:t>«Я - архангелогородец»</a:t>
              </a:r>
              <a:br>
                <a:rPr lang="ru-RU" sz="1400" b="1">
                  <a:solidFill>
                    <a:schemeClr val="bg1"/>
                  </a:solidFill>
                </a:rPr>
              </a:br>
              <a:r>
                <a:rPr lang="ru-RU" sz="1400" b="1">
                  <a:solidFill>
                    <a:schemeClr val="bg1"/>
                  </a:solidFill>
                </a:rPr>
                <a:t>«Я – житель Архангельской области»</a:t>
              </a:r>
              <a:br>
                <a:rPr lang="ru-RU" sz="1400" b="1">
                  <a:solidFill>
                    <a:schemeClr val="bg1"/>
                  </a:solidFill>
                </a:rPr>
              </a:br>
              <a:r>
                <a:rPr lang="ru-RU" sz="1400" b="1">
                  <a:solidFill>
                    <a:schemeClr val="bg1"/>
                  </a:solidFill>
                </a:rPr>
                <a:t>«Мы – дети России»</a:t>
              </a:r>
            </a:p>
          </p:txBody>
        </p:sp>
      </p:grpSp>
      <p:grpSp>
        <p:nvGrpSpPr>
          <p:cNvPr id="14396" name="Group 60"/>
          <p:cNvGrpSpPr>
            <a:grpSpLocks/>
          </p:cNvGrpSpPr>
          <p:nvPr/>
        </p:nvGrpSpPr>
        <p:grpSpPr bwMode="auto">
          <a:xfrm>
            <a:off x="2268538" y="5373688"/>
            <a:ext cx="2951162" cy="1008062"/>
            <a:chOff x="2608" y="1162"/>
            <a:chExt cx="1859" cy="635"/>
          </a:xfrm>
        </p:grpSpPr>
        <p:sp>
          <p:nvSpPr>
            <p:cNvPr id="14397" name="AutoShape 61"/>
            <p:cNvSpPr>
              <a:spLocks noChangeArrowheads="1"/>
            </p:cNvSpPr>
            <p:nvPr/>
          </p:nvSpPr>
          <p:spPr bwMode="auto">
            <a:xfrm>
              <a:off x="2608" y="1162"/>
              <a:ext cx="1859" cy="63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8" name="Text Box 62"/>
            <p:cNvSpPr txBox="1">
              <a:spLocks noChangeArrowheads="1"/>
            </p:cNvSpPr>
            <p:nvPr/>
          </p:nvSpPr>
          <p:spPr bwMode="auto">
            <a:xfrm>
              <a:off x="2653" y="1298"/>
              <a:ext cx="1724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Проект </a:t>
              </a:r>
              <a:br>
                <a:rPr lang="ru-RU" sz="1400" b="1">
                  <a:solidFill>
                    <a:schemeClr val="bg1"/>
                  </a:solidFill>
                </a:rPr>
              </a:br>
              <a:r>
                <a:rPr lang="ru-RU" sz="1400" b="1">
                  <a:solidFill>
                    <a:schemeClr val="bg1"/>
                  </a:solidFill>
                </a:rPr>
                <a:t>«Традиция ремесла»</a:t>
              </a:r>
            </a:p>
          </p:txBody>
        </p:sp>
      </p:grpSp>
      <p:pic>
        <p:nvPicPr>
          <p:cNvPr id="30724" name="Picture 4" descr="C:\Users\организатор\Desktop\Рабочие документы\Фото\DSC038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445125"/>
            <a:ext cx="15843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</p:pic>
      <p:pic>
        <p:nvPicPr>
          <p:cNvPr id="14400" name="Picture 2" descr="http://cdn.dvinanews.ru/hfapxz1d/6b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148138"/>
            <a:ext cx="15843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</p:pic>
      <p:pic>
        <p:nvPicPr>
          <p:cNvPr id="14402" name="Picture 66" descr="img_76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924175"/>
            <a:ext cx="1584325" cy="1019175"/>
          </a:xfrm>
          <a:prstGeom prst="rect">
            <a:avLst/>
          </a:prstGeom>
          <a:noFill/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</p:pic>
      <p:sp>
        <p:nvSpPr>
          <p:cNvPr id="14404" name="Oval 68"/>
          <p:cNvSpPr>
            <a:spLocks noChangeArrowheads="1"/>
          </p:cNvSpPr>
          <p:nvPr/>
        </p:nvSpPr>
        <p:spPr bwMode="auto">
          <a:xfrm>
            <a:off x="5003800" y="6524625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05" name="Oval 69"/>
          <p:cNvSpPr>
            <a:spLocks noChangeArrowheads="1"/>
          </p:cNvSpPr>
          <p:nvPr/>
        </p:nvSpPr>
        <p:spPr bwMode="auto">
          <a:xfrm>
            <a:off x="5292725" y="6524625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06" name="Oval 70"/>
          <p:cNvSpPr>
            <a:spLocks noChangeArrowheads="1"/>
          </p:cNvSpPr>
          <p:nvPr/>
        </p:nvSpPr>
        <p:spPr bwMode="auto">
          <a:xfrm>
            <a:off x="5580063" y="6524625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6" name="AutoShape 52"/>
          <p:cNvSpPr>
            <a:spLocks noChangeArrowheads="1"/>
          </p:cNvSpPr>
          <p:nvPr/>
        </p:nvSpPr>
        <p:spPr bwMode="auto">
          <a:xfrm>
            <a:off x="5724525" y="2133600"/>
            <a:ext cx="3168650" cy="4175125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940425" y="2492375"/>
            <a:ext cx="273526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Внутреннее интегрированное единство воздействия всех воспитательных средств, действий, факторов, организационных форм, принятых 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для реализации педагогических целей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258888" y="836613"/>
            <a:ext cx="662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  <a:cs typeface="Arial" charset="0"/>
              </a:rPr>
              <a:t>Воспитательная система</a:t>
            </a:r>
          </a:p>
        </p:txBody>
      </p: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430213" y="3213100"/>
            <a:ext cx="4752975" cy="1944688"/>
          </a:xfrm>
          <a:prstGeom prst="plaque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2266950" y="1557338"/>
            <a:ext cx="107950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266950" y="1701800"/>
            <a:ext cx="1081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bg1"/>
                </a:solidFill>
              </a:rPr>
              <a:t>Цели 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и 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идеи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690688" y="5516563"/>
            <a:ext cx="2232025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690688" y="5661025"/>
            <a:ext cx="22320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bg1"/>
                </a:solidFill>
              </a:rPr>
              <a:t>Коллектив единомышленников</a:t>
            </a:r>
          </a:p>
        </p:txBody>
      </p:sp>
      <p:grpSp>
        <p:nvGrpSpPr>
          <p:cNvPr id="16427" name="Group 43"/>
          <p:cNvGrpSpPr>
            <a:grpSpLocks/>
          </p:cNvGrpSpPr>
          <p:nvPr/>
        </p:nvGrpSpPr>
        <p:grpSpPr bwMode="auto">
          <a:xfrm>
            <a:off x="2159000" y="2779713"/>
            <a:ext cx="1295400" cy="2592387"/>
            <a:chOff x="1746" y="2160"/>
            <a:chExt cx="816" cy="1633"/>
          </a:xfrm>
        </p:grpSpPr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flipV="1">
              <a:off x="2471" y="2160"/>
              <a:ext cx="0" cy="163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V="1">
              <a:off x="2562" y="2160"/>
              <a:ext cx="0" cy="163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 flipV="1">
              <a:off x="2381" y="2160"/>
              <a:ext cx="0" cy="163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 flipV="1">
              <a:off x="1836" y="2160"/>
              <a:ext cx="0" cy="163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 flipV="1">
              <a:off x="1927" y="2160"/>
              <a:ext cx="0" cy="163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 flipV="1">
              <a:off x="1746" y="2160"/>
              <a:ext cx="0" cy="163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401" name="Group 17"/>
            <p:cNvGrpSpPr>
              <a:grpSpLocks/>
            </p:cNvGrpSpPr>
            <p:nvPr/>
          </p:nvGrpSpPr>
          <p:grpSpPr bwMode="auto">
            <a:xfrm>
              <a:off x="1791" y="2160"/>
              <a:ext cx="725" cy="1633"/>
              <a:chOff x="1429" y="2160"/>
              <a:chExt cx="725" cy="1633"/>
            </a:xfrm>
          </p:grpSpPr>
          <p:sp>
            <p:nvSpPr>
              <p:cNvPr id="16394" name="AutoShape 10"/>
              <p:cNvSpPr>
                <a:spLocks noChangeArrowheads="1"/>
              </p:cNvSpPr>
              <p:nvPr/>
            </p:nvSpPr>
            <p:spPr bwMode="auto">
              <a:xfrm>
                <a:off x="1429" y="2160"/>
                <a:ext cx="725" cy="1633"/>
              </a:xfrm>
              <a:prstGeom prst="upArrow">
                <a:avLst>
                  <a:gd name="adj1" fmla="val 50000"/>
                  <a:gd name="adj2" fmla="val 5631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5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999" y="2771"/>
                <a:ext cx="158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>
                    <a:solidFill>
                      <a:schemeClr val="bg1"/>
                    </a:solidFill>
                  </a:rPr>
                  <a:t>Системообразующая</a:t>
                </a:r>
                <a:r>
                  <a:rPr lang="ru-RU" sz="1600" b="1">
                    <a:solidFill>
                      <a:schemeClr val="bg1"/>
                    </a:solidFill>
                  </a:rPr>
                  <a:t> </a:t>
                </a:r>
                <a:r>
                  <a:rPr lang="ru-RU" sz="1600">
                    <a:solidFill>
                      <a:schemeClr val="bg1"/>
                    </a:solidFill>
                  </a:rPr>
                  <a:t>деятельность</a:t>
                </a:r>
              </a:p>
            </p:txBody>
          </p:sp>
        </p:grpSp>
      </p:grp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250825" y="4005263"/>
            <a:ext cx="19081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solidFill>
                  <a:schemeClr val="tx2"/>
                </a:solidFill>
              </a:rPr>
              <a:t>Отношения сотрудничества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3527425" y="4005263"/>
            <a:ext cx="15843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solidFill>
                  <a:schemeClr val="tx2"/>
                </a:solidFill>
              </a:rPr>
              <a:t>Средства обучения</a:t>
            </a:r>
          </a:p>
        </p:txBody>
      </p:sp>
      <p:pic>
        <p:nvPicPr>
          <p:cNvPr id="16433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4" name="TextBox 6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4" descr="Èñòîêè ñâÿçûâàþò ïðîøëîå íàñòîÿùåå è áóäóùå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65400"/>
            <a:ext cx="457200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5"/>
          <p:cNvSpPr txBox="1">
            <a:spLocks noChangeArrowheads="1"/>
          </p:cNvSpPr>
          <p:nvPr/>
        </p:nvSpPr>
        <p:spPr bwMode="auto">
          <a:xfrm>
            <a:off x="322263" y="1341438"/>
            <a:ext cx="84978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  <a:cs typeface="Arial" charset="0"/>
              </a:rPr>
              <a:t>Программа «Социокультурные истоки»</a:t>
            </a:r>
            <a:br>
              <a:rPr lang="ru-RU" sz="2400" b="1">
                <a:solidFill>
                  <a:schemeClr val="tx2"/>
                </a:solidFill>
                <a:cs typeface="Arial" charset="0"/>
              </a:rPr>
            </a:br>
            <a:r>
              <a:rPr lang="ru-RU" sz="1600" b="1">
                <a:solidFill>
                  <a:schemeClr val="tx2"/>
                </a:solidFill>
                <a:cs typeface="Arial" charset="0"/>
              </a:rPr>
              <a:t>авт. И.А. Кузьмин, А.В. Камкин</a:t>
            </a:r>
          </a:p>
        </p:txBody>
      </p:sp>
      <p:pic>
        <p:nvPicPr>
          <p:cNvPr id="1741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6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  <p:pic>
        <p:nvPicPr>
          <p:cNvPr id="17420" name="Picture 5" descr="колокл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67426">
            <a:off x="6838950" y="1484313"/>
            <a:ext cx="23050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Прямоугольник 3"/>
          <p:cNvSpPr>
            <a:spLocks noChangeArrowheads="1"/>
          </p:cNvSpPr>
          <p:nvPr/>
        </p:nvSpPr>
        <p:spPr bwMode="auto">
          <a:xfrm>
            <a:off x="5003800" y="2565400"/>
            <a:ext cx="38893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tx2"/>
                </a:solidFill>
              </a:rPr>
              <a:t>Создание целостного пространства</a:t>
            </a:r>
            <a:br>
              <a:rPr lang="ru-RU" sz="1600" b="1">
                <a:solidFill>
                  <a:schemeClr val="tx2"/>
                </a:solidFill>
              </a:rPr>
            </a:br>
            <a:r>
              <a:rPr lang="ru-RU" sz="1600" b="1">
                <a:solidFill>
                  <a:schemeClr val="tx2"/>
                </a:solidFill>
              </a:rPr>
              <a:t>духовно-нравственного развития и </a:t>
            </a:r>
            <a:br>
              <a:rPr lang="ru-RU" sz="1600" b="1">
                <a:solidFill>
                  <a:schemeClr val="tx2"/>
                </a:solidFill>
              </a:rPr>
            </a:br>
            <a:r>
              <a:rPr lang="ru-RU" sz="1600" b="1">
                <a:solidFill>
                  <a:schemeClr val="tx2"/>
                </a:solidFill>
              </a:rPr>
              <a:t>воспитания школьников, уклада школьной жизни, определяющего урочную,внеурочную и внешкольную деятельность</a:t>
            </a:r>
            <a:br>
              <a:rPr lang="ru-RU" sz="1600" b="1">
                <a:solidFill>
                  <a:schemeClr val="tx2"/>
                </a:solidFill>
              </a:rPr>
            </a:br>
            <a:r>
              <a:rPr lang="ru-RU" sz="1600" b="1">
                <a:solidFill>
                  <a:schemeClr val="tx2"/>
                </a:solidFill>
              </a:rPr>
              <a:t>при согласовании усилий всех социальных субъектов – участников воспитания:</a:t>
            </a:r>
            <a:br>
              <a:rPr lang="ru-RU" sz="1600" b="1">
                <a:solidFill>
                  <a:schemeClr val="tx2"/>
                </a:solidFill>
              </a:rPr>
            </a:br>
            <a:r>
              <a:rPr lang="ru-RU" sz="1600" b="1">
                <a:solidFill>
                  <a:schemeClr val="tx2"/>
                </a:solidFill>
              </a:rPr>
              <a:t>семьи, общественных организаций,</a:t>
            </a:r>
            <a:br>
              <a:rPr lang="ru-RU" sz="1600" b="1">
                <a:solidFill>
                  <a:schemeClr val="tx2"/>
                </a:solidFill>
              </a:rPr>
            </a:br>
            <a:r>
              <a:rPr lang="ru-RU" sz="1600" b="1">
                <a:solidFill>
                  <a:schemeClr val="tx2"/>
                </a:solidFill>
              </a:rPr>
              <a:t>учреждений дополнительного</a:t>
            </a:r>
            <a:br>
              <a:rPr lang="ru-RU" sz="1600" b="1">
                <a:solidFill>
                  <a:schemeClr val="tx2"/>
                </a:solidFill>
              </a:rPr>
            </a:br>
            <a:r>
              <a:rPr lang="ru-RU" sz="1600" b="1">
                <a:solidFill>
                  <a:schemeClr val="tx2"/>
                </a:solidFill>
              </a:rPr>
              <a:t>образования, культуры и спорта, СМИ, традиционных российских религиозных конфессий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4572000" y="2779713"/>
            <a:ext cx="4321175" cy="2447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395288" y="2997200"/>
            <a:ext cx="3743325" cy="1296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577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231775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95288" y="3141663"/>
            <a:ext cx="37084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Образовательная программа «Истоки»: традиции прошлого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и вызовы настоящего</a:t>
            </a:r>
          </a:p>
          <a:p>
            <a:pPr algn="ctr"/>
            <a:endParaRPr lang="ru-RU" sz="1400" b="1">
              <a:solidFill>
                <a:schemeClr val="bg1"/>
              </a:solidFill>
            </a:endParaRPr>
          </a:p>
          <a:p>
            <a:pPr algn="r"/>
            <a:r>
              <a:rPr lang="ru-RU" sz="1200" b="1">
                <a:solidFill>
                  <a:schemeClr val="bg1"/>
                </a:solidFill>
              </a:rPr>
              <a:t>А.В. Камкин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18050" y="2852738"/>
            <a:ext cx="4176713" cy="237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Вопросы содержания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духовно-нравственного воспитания детей и молодежи в современной школе: традиция и новации.</a:t>
            </a:r>
          </a:p>
          <a:p>
            <a:pPr algn="ctr"/>
            <a:r>
              <a:rPr lang="ru-RU" sz="1400" b="1">
                <a:solidFill>
                  <a:schemeClr val="bg1"/>
                </a:solidFill>
              </a:rPr>
              <a:t>Система категорий и ценностей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в программе «Истоки».</a:t>
            </a:r>
          </a:p>
          <a:p>
            <a:pPr algn="ctr"/>
            <a:r>
              <a:rPr lang="ru-RU" sz="1400" b="1">
                <a:solidFill>
                  <a:schemeClr val="bg1"/>
                </a:solidFill>
              </a:rPr>
              <a:t>Формирование этнокультурной идентичности современных школьников </a:t>
            </a:r>
          </a:p>
          <a:p>
            <a:pPr algn="r"/>
            <a:endParaRPr lang="ru-RU" sz="1400" b="1">
              <a:solidFill>
                <a:schemeClr val="bg1"/>
              </a:solidFill>
            </a:endParaRPr>
          </a:p>
          <a:p>
            <a:pPr algn="r"/>
            <a:r>
              <a:rPr lang="ru-RU" sz="1200" b="1">
                <a:solidFill>
                  <a:schemeClr val="bg1"/>
                </a:solidFill>
              </a:rPr>
              <a:t>А.В. Камкин, </a:t>
            </a:r>
            <a:br>
              <a:rPr lang="ru-RU" sz="1200" b="1">
                <a:solidFill>
                  <a:schemeClr val="bg1"/>
                </a:solidFill>
              </a:rPr>
            </a:br>
            <a:r>
              <a:rPr lang="ru-RU" sz="1200" b="1">
                <a:solidFill>
                  <a:schemeClr val="bg1"/>
                </a:solidFill>
              </a:rPr>
              <a:t>И.В.Спасенкова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98475" y="1227138"/>
            <a:ext cx="8555038" cy="1006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cs typeface="Arial" charset="0"/>
              </a:rPr>
              <a:t>III областные Рождественские образовательные чтения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cs typeface="Arial" charset="0"/>
              </a:rPr>
              <a:t>«Традиция и новации: культура, общество, личность» </a:t>
            </a:r>
          </a:p>
          <a:p>
            <a:pPr algn="ctr"/>
            <a:r>
              <a:rPr lang="ru-RU" sz="1600" b="1">
                <a:solidFill>
                  <a:schemeClr val="tx2"/>
                </a:solidFill>
                <a:cs typeface="Arial" charset="0"/>
              </a:rPr>
              <a:t>18.12.2015</a:t>
            </a:r>
          </a:p>
        </p:txBody>
      </p: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468313" y="2205038"/>
            <a:ext cx="3743325" cy="431800"/>
            <a:chOff x="295" y="1344"/>
            <a:chExt cx="2358" cy="317"/>
          </a:xfrm>
        </p:grpSpPr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>
              <a:off x="295" y="1344"/>
              <a:ext cx="2222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6" name="Rectangle 9"/>
            <p:cNvSpPr>
              <a:spLocks noChangeArrowheads="1"/>
            </p:cNvSpPr>
            <p:nvPr/>
          </p:nvSpPr>
          <p:spPr bwMode="auto">
            <a:xfrm>
              <a:off x="340" y="1379"/>
              <a:ext cx="2313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cs typeface="Arial" charset="0"/>
                </a:rPr>
                <a:t>Пленарное заседание</a:t>
              </a:r>
            </a:p>
          </p:txBody>
        </p:sp>
      </p:grp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5005388" y="2205038"/>
            <a:ext cx="3743325" cy="628650"/>
            <a:chOff x="295" y="1344"/>
            <a:chExt cx="2358" cy="462"/>
          </a:xfrm>
        </p:grpSpPr>
        <p:sp>
          <p:nvSpPr>
            <p:cNvPr id="24589" name="AutoShape 13"/>
            <p:cNvSpPr>
              <a:spLocks noChangeArrowheads="1"/>
            </p:cNvSpPr>
            <p:nvPr/>
          </p:nvSpPr>
          <p:spPr bwMode="auto">
            <a:xfrm>
              <a:off x="295" y="1344"/>
              <a:ext cx="2222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0" name="Rectangle 9"/>
            <p:cNvSpPr>
              <a:spLocks noChangeArrowheads="1"/>
            </p:cNvSpPr>
            <p:nvPr/>
          </p:nvSpPr>
          <p:spPr bwMode="auto">
            <a:xfrm>
              <a:off x="340" y="1379"/>
              <a:ext cx="2313" cy="4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cs typeface="Arial" charset="0"/>
                </a:rPr>
                <a:t>Семинар</a:t>
              </a:r>
            </a:p>
            <a:p>
              <a:pPr algn="ctr"/>
              <a:endParaRPr lang="ru-RU" sz="16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24598" name="TextBox 1"/>
          <p:cNvSpPr txBox="1">
            <a:spLocks noChangeArrowheads="1"/>
          </p:cNvSpPr>
          <p:nvPr/>
        </p:nvSpPr>
        <p:spPr bwMode="auto">
          <a:xfrm>
            <a:off x="4284663" y="5516563"/>
            <a:ext cx="46085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Tx/>
              <a:buChar char="•"/>
            </a:pPr>
            <a:r>
              <a:rPr lang="ru-RU" sz="1400" b="1">
                <a:solidFill>
                  <a:schemeClr val="tx2"/>
                </a:solidFill>
              </a:rPr>
              <a:t>Межрегиональное взаимодействие (Верховажский, Вожегодский, Харовский районы Вологодской области)</a:t>
            </a:r>
          </a:p>
          <a:p>
            <a:pPr marL="742950" lvl="1" indent="-285750">
              <a:buFontTx/>
              <a:buChar char="•"/>
            </a:pPr>
            <a:r>
              <a:rPr lang="ru-RU" sz="1400" b="1">
                <a:solidFill>
                  <a:schemeClr val="tx2"/>
                </a:solidFill>
              </a:rPr>
              <a:t>Презентация программы общественности</a:t>
            </a:r>
          </a:p>
        </p:txBody>
      </p:sp>
      <p:sp>
        <p:nvSpPr>
          <p:cNvPr id="24599" name="TextBox 1"/>
          <p:cNvSpPr txBox="1">
            <a:spLocks noChangeArrowheads="1"/>
          </p:cNvSpPr>
          <p:nvPr/>
        </p:nvSpPr>
        <p:spPr bwMode="auto">
          <a:xfrm>
            <a:off x="0" y="4652963"/>
            <a:ext cx="370998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Tx/>
              <a:buChar char="•"/>
            </a:pPr>
            <a:r>
              <a:rPr lang="ru-RU" sz="1400" b="1">
                <a:solidFill>
                  <a:schemeClr val="tx2"/>
                </a:solidFill>
              </a:rPr>
              <a:t>Совещания руководителей муниципальных органов управления образованием</a:t>
            </a:r>
          </a:p>
          <a:p>
            <a:pPr marL="742950" lvl="1" indent="-285750">
              <a:buFontTx/>
              <a:buChar char="•"/>
            </a:pPr>
            <a:endParaRPr lang="ru-RU" sz="1400" b="1">
              <a:solidFill>
                <a:schemeClr val="tx2"/>
              </a:solidFill>
            </a:endParaRPr>
          </a:p>
          <a:p>
            <a:pPr marL="742950" lvl="1" indent="-285750">
              <a:buFontTx/>
              <a:buChar char="•"/>
            </a:pPr>
            <a:r>
              <a:rPr lang="ru-RU" sz="1400" b="1">
                <a:solidFill>
                  <a:schemeClr val="tx2"/>
                </a:solidFill>
              </a:rPr>
              <a:t>Обучающие семинары </a:t>
            </a:r>
            <a:br>
              <a:rPr lang="ru-RU" sz="1400" b="1">
                <a:solidFill>
                  <a:schemeClr val="tx2"/>
                </a:solidFill>
              </a:rPr>
            </a:br>
            <a:r>
              <a:rPr lang="ru-RU" sz="1400" b="1">
                <a:solidFill>
                  <a:schemeClr val="tx2"/>
                </a:solidFill>
              </a:rPr>
              <a:t>по «Истокам» </a:t>
            </a:r>
            <a:br>
              <a:rPr lang="ru-RU" sz="1400" b="1">
                <a:solidFill>
                  <a:schemeClr val="tx2"/>
                </a:solidFill>
              </a:rPr>
            </a:br>
            <a:r>
              <a:rPr lang="ru-RU" sz="1400" b="1">
                <a:solidFill>
                  <a:schemeClr val="tx2"/>
                </a:solidFill>
              </a:rPr>
              <a:t>для начальной школы </a:t>
            </a:r>
            <a:br>
              <a:rPr lang="ru-RU" sz="1400" b="1">
                <a:solidFill>
                  <a:schemeClr val="tx2"/>
                </a:solidFill>
              </a:rPr>
            </a:br>
            <a:r>
              <a:rPr lang="ru-RU" sz="1400" b="1">
                <a:solidFill>
                  <a:schemeClr val="tx2"/>
                </a:solidFill>
              </a:rPr>
              <a:t>и дошкольных образовательных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250825" y="4581525"/>
            <a:ext cx="4105275" cy="1296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250825" y="2997200"/>
            <a:ext cx="4033838" cy="1296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4859338" y="2997200"/>
            <a:ext cx="3960812" cy="1296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457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231775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0" y="1557338"/>
            <a:ext cx="9144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Областное августовское совещание работников образования Архангельской области</a:t>
            </a:r>
            <a:r>
              <a:rPr lang="ru-RU" b="1">
                <a:solidFill>
                  <a:schemeClr val="tx2"/>
                </a:solidFill>
              </a:rPr>
              <a:t> </a:t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  <a:cs typeface="Arial" charset="0"/>
              </a:rPr>
              <a:t>«Воспитание как приоритет образования: </a:t>
            </a:r>
            <a:br>
              <a:rPr lang="ru-RU" sz="2400" b="1">
                <a:solidFill>
                  <a:schemeClr val="tx2"/>
                </a:solidFill>
                <a:cs typeface="Arial" charset="0"/>
              </a:rPr>
            </a:br>
            <a:r>
              <a:rPr lang="ru-RU" sz="2400" b="1">
                <a:solidFill>
                  <a:schemeClr val="tx2"/>
                </a:solidFill>
                <a:cs typeface="Arial" charset="0"/>
              </a:rPr>
              <a:t>традиции и новации»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23850" y="4724400"/>
            <a:ext cx="4572000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cs typeface="Arial" charset="0"/>
              </a:rPr>
              <a:t>«Русский язык в меняющемся мире. </a:t>
            </a:r>
            <a:br>
              <a:rPr lang="ru-RU" sz="1400" b="1">
                <a:solidFill>
                  <a:schemeClr val="bg1"/>
                </a:solidFill>
                <a:cs typeface="Arial" charset="0"/>
              </a:rPr>
            </a:br>
            <a:r>
              <a:rPr lang="ru-RU" sz="1400" b="1">
                <a:solidFill>
                  <a:schemeClr val="bg1"/>
                </a:solidFill>
                <a:cs typeface="Arial" charset="0"/>
              </a:rPr>
              <a:t>Сохранение и развитие русского языка</a:t>
            </a:r>
            <a:br>
              <a:rPr lang="ru-RU" sz="1400" b="1">
                <a:solidFill>
                  <a:schemeClr val="bg1"/>
                </a:solidFill>
                <a:cs typeface="Arial" charset="0"/>
              </a:rPr>
            </a:br>
            <a:r>
              <a:rPr lang="ru-RU" sz="1400" b="1">
                <a:solidFill>
                  <a:schemeClr val="bg1"/>
                </a:solidFill>
                <a:cs typeface="Arial" charset="0"/>
              </a:rPr>
              <a:t>как основы гражданской самоидентичности, культурного и образовательного единства»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250825" y="3068638"/>
            <a:ext cx="4033838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cs typeface="Arial" charset="0"/>
              </a:rPr>
              <a:t>«Историческая память как ценность. Формирование атмосферы уважения </a:t>
            </a:r>
            <a:br>
              <a:rPr lang="ru-RU" sz="1400" b="1">
                <a:solidFill>
                  <a:schemeClr val="bg1"/>
                </a:solidFill>
                <a:cs typeface="Arial" charset="0"/>
              </a:rPr>
            </a:br>
            <a:r>
              <a:rPr lang="ru-RU" sz="1400" b="1">
                <a:solidFill>
                  <a:schemeClr val="bg1"/>
                </a:solidFill>
                <a:cs typeface="Arial" charset="0"/>
              </a:rPr>
              <a:t>к историческому наследию народов России, чувства патриотизма, гражданской ответственности»</a:t>
            </a: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4932363" y="3068638"/>
            <a:ext cx="4572000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cs typeface="Arial" charset="0"/>
              </a:rPr>
              <a:t>«Российское культурное наследие. </a:t>
            </a:r>
            <a:br>
              <a:rPr lang="ru-RU" sz="1400" b="1">
                <a:solidFill>
                  <a:schemeClr val="bg1"/>
                </a:solidFill>
                <a:cs typeface="Arial" charset="0"/>
              </a:rPr>
            </a:br>
            <a:r>
              <a:rPr lang="ru-RU" sz="1400" b="1">
                <a:solidFill>
                  <a:schemeClr val="bg1"/>
                </a:solidFill>
                <a:cs typeface="Arial" charset="0"/>
              </a:rPr>
              <a:t>Обновление воспитательного процесса </a:t>
            </a:r>
            <a:br>
              <a:rPr lang="ru-RU" sz="1400" b="1">
                <a:solidFill>
                  <a:schemeClr val="bg1"/>
                </a:solidFill>
                <a:cs typeface="Arial" charset="0"/>
              </a:rPr>
            </a:br>
            <a:r>
              <a:rPr lang="ru-RU" sz="1400" b="1">
                <a:solidFill>
                  <a:schemeClr val="bg1"/>
                </a:solidFill>
                <a:cs typeface="Arial" charset="0"/>
              </a:rPr>
              <a:t>на основе оптимального сочетания отечественных традиций </a:t>
            </a:r>
            <a:br>
              <a:rPr lang="ru-RU" sz="1400" b="1">
                <a:solidFill>
                  <a:schemeClr val="bg1"/>
                </a:solidFill>
                <a:cs typeface="Arial" charset="0"/>
              </a:rPr>
            </a:br>
            <a:r>
              <a:rPr lang="ru-RU" sz="1400" b="1">
                <a:solidFill>
                  <a:schemeClr val="bg1"/>
                </a:solidFill>
                <a:cs typeface="Arial" charset="0"/>
              </a:rPr>
              <a:t>и современного опыта»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11188" y="6165850"/>
            <a:ext cx="79200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cs typeface="Arial" charset="0"/>
              </a:rPr>
              <a:t>Студия «Помор-Фильм». «Свободный микрофон с А.В. Камкиным»</a:t>
            </a: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4787900" y="4581525"/>
            <a:ext cx="4032250" cy="1296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4859338" y="4724400"/>
            <a:ext cx="4105275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cs typeface="Arial" charset="0"/>
              </a:rPr>
              <a:t>Семья как важный социальный институт. Содействие укреплению семьи и формированию ответственного отношения родителей к воспитанию детей»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1331913" y="5516563"/>
            <a:ext cx="6553200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553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1700213" y="241300"/>
            <a:ext cx="648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Министерство образования и науки Архангельской области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87338" y="2060575"/>
            <a:ext cx="85693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altLang="zh-CN" sz="1600" b="1">
                <a:solidFill>
                  <a:schemeClr val="tx2"/>
                </a:solidFill>
              </a:rPr>
              <a:t>Задачи:</a:t>
            </a:r>
          </a:p>
          <a:p>
            <a:r>
              <a:rPr lang="ru-RU" altLang="zh-CN" sz="1600" b="1">
                <a:solidFill>
                  <a:schemeClr val="tx2"/>
                </a:solidFill>
              </a:rPr>
              <a:t>обсуждение актуальных проблем введения курса «Основы религиозных культур и светской этики» в программу общеобразовательной школы и поиск путей их решения;</a:t>
            </a:r>
          </a:p>
          <a:p>
            <a:r>
              <a:rPr lang="ru-RU" altLang="zh-CN" sz="1600" b="1">
                <a:solidFill>
                  <a:schemeClr val="tx2"/>
                </a:solidFill>
              </a:rPr>
              <a:t>оказание помощи учителям в освоении учебного содержания и методики преподавания модулей курса «Основы религиозных культур и светской этики»;</a:t>
            </a:r>
          </a:p>
          <a:p>
            <a:r>
              <a:rPr lang="ru-RU" altLang="zh-CN" sz="1600" b="1">
                <a:solidFill>
                  <a:schemeClr val="tx2"/>
                </a:solidFill>
              </a:rPr>
              <a:t>распространение педагогического опыта, признанного лучшим </a:t>
            </a:r>
            <a:br>
              <a:rPr lang="ru-RU" altLang="zh-CN" sz="1600" b="1">
                <a:solidFill>
                  <a:schemeClr val="tx2"/>
                </a:solidFill>
              </a:rPr>
            </a:br>
            <a:r>
              <a:rPr lang="ru-RU" altLang="zh-CN" sz="1600" b="1">
                <a:solidFill>
                  <a:schemeClr val="tx2"/>
                </a:solidFill>
              </a:rPr>
              <a:t>в  преподавании модулей курса «Основы религиозных культур и светской этики»</a:t>
            </a: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90688" y="5589588"/>
            <a:ext cx="57610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CN" sz="1600" b="1">
                <a:solidFill>
                  <a:schemeClr val="bg1"/>
                </a:solidFill>
              </a:rPr>
              <a:t>Духовные традиции многонационального народа России. Религиозно-конфессиональная структура России: исторические условия и факторы формирования и изменения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4925" y="1268413"/>
            <a:ext cx="9109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cs typeface="Arial" charset="0"/>
              </a:rPr>
              <a:t>Учебно-методическое объединение педагогов, </a:t>
            </a:r>
            <a:br>
              <a:rPr lang="ru-RU" sz="2400" b="1">
                <a:solidFill>
                  <a:schemeClr val="tx2"/>
                </a:solidFill>
                <a:cs typeface="Arial" charset="0"/>
              </a:rPr>
            </a:br>
            <a:r>
              <a:rPr lang="ru-RU" sz="2400" b="1">
                <a:solidFill>
                  <a:schemeClr val="tx2"/>
                </a:solidFill>
                <a:cs typeface="Arial" charset="0"/>
              </a:rPr>
              <a:t>работающих  в сфере духовно-нравственного воспитания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250825" y="4221163"/>
            <a:ext cx="4103688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Прямоугольник 6"/>
          <p:cNvSpPr>
            <a:spLocks noChangeArrowheads="1"/>
          </p:cNvSpPr>
          <p:nvPr/>
        </p:nvSpPr>
        <p:spPr bwMode="auto">
          <a:xfrm>
            <a:off x="322263" y="4365625"/>
            <a:ext cx="403225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zh-CN" sz="1600" b="1">
                <a:solidFill>
                  <a:schemeClr val="bg1"/>
                </a:solidFill>
              </a:rPr>
              <a:t>Роль Православия в истории России, в становлении и развитии ее духовности и культуры 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4787900" y="4221163"/>
            <a:ext cx="4103688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932363" y="4292600"/>
            <a:ext cx="37449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zh-CN" sz="1600" b="1">
                <a:solidFill>
                  <a:schemeClr val="bg1"/>
                </a:solidFill>
              </a:rPr>
              <a:t>Христианская нравственность </a:t>
            </a:r>
            <a:br>
              <a:rPr lang="ru-RU" altLang="zh-CN" sz="1600" b="1">
                <a:solidFill>
                  <a:schemeClr val="bg1"/>
                </a:solidFill>
              </a:rPr>
            </a:br>
            <a:r>
              <a:rPr lang="ru-RU" altLang="zh-CN" sz="1600" b="1">
                <a:solidFill>
                  <a:schemeClr val="bg1"/>
                </a:solidFill>
              </a:rPr>
              <a:t>как духовная основа жизни человека в отечественной традиции воспитания</a:t>
            </a:r>
            <a:endParaRPr lang="ru-RU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FFFFFF"/>
    </a:accent3>
    <a:accent4>
      <a:srgbClr val="000000"/>
    </a:accent4>
    <a:accent5>
      <a:srgbClr val="ADD7FE"/>
    </a:accent5>
    <a:accent6>
      <a:srgbClr val="3E77BF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FFFFFF"/>
    </a:accent3>
    <a:accent4>
      <a:srgbClr val="000000"/>
    </a:accent4>
    <a:accent5>
      <a:srgbClr val="ADD7FE"/>
    </a:accent5>
    <a:accent6>
      <a:srgbClr val="3E77BF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1983</TotalTime>
  <Words>1039</Words>
  <Application>Microsoft Office PowerPoint</Application>
  <PresentationFormat>Экран (4:3)</PresentationFormat>
  <Paragraphs>137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Candara</vt:lpstr>
      <vt:lpstr>Symbol</vt:lpstr>
      <vt:lpstr>Calibri</vt:lpstr>
      <vt:lpstr>Aharoni</vt:lpstr>
      <vt:lpstr>Georgia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Molchanova</cp:lastModifiedBy>
  <cp:revision>43</cp:revision>
  <dcterms:created xsi:type="dcterms:W3CDTF">2015-02-23T16:41:26Z</dcterms:created>
  <dcterms:modified xsi:type="dcterms:W3CDTF">2016-11-09T15:26:38Z</dcterms:modified>
</cp:coreProperties>
</file>