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94" r:id="rId3"/>
    <p:sldId id="295" r:id="rId4"/>
    <p:sldId id="279" r:id="rId5"/>
    <p:sldId id="286" r:id="rId6"/>
    <p:sldId id="297" r:id="rId7"/>
    <p:sldId id="300" r:id="rId8"/>
    <p:sldId id="289" r:id="rId9"/>
    <p:sldId id="292" r:id="rId10"/>
    <p:sldId id="298" r:id="rId11"/>
    <p:sldId id="29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AAC1-2188-4FB7-B5EE-837648C71DF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9DEE1-F0FC-4257-A01E-B83BD804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F6A3-BE07-4C1A-B3C8-E70CD509866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96B9-B350-4F9E-B4B6-FD4C02A4D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6402-68B8-41FE-BD21-B2DD5C45A5AE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8177-D2C7-4347-B67E-18A2675D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A140-96D4-43CB-B001-1AE7E712B404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D700C-5C3B-4049-95C7-6BCD1427D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E31A-F426-4C18-8876-E0EB50B5887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78092-AF0F-45DC-9B6E-F94D0E139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4C8A-B506-4648-8C10-15387EC5661D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8425-CFE3-4994-A255-56D7D14D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96D3-DBEB-4251-8F85-013DA13C4863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C02B2-47ED-4664-B32C-3D698C29F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3BA6-6119-4980-AAC4-1FF49C159CF9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E874-69AE-456A-BA2E-9742C7990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A27C-A4F9-47FC-9959-DA0E34822D79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C47F-F6AF-4B12-82BC-330458136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8691-379C-410B-A97C-C21EBA04021A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2547-CE76-412C-8644-DD577291C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160D-2FE3-432D-BF0C-46CA981B46B2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6CC3-BA31-47C4-BB7A-775E92C4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2C229-DAF0-4B50-BBC5-C11F24C1D640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E165EC-4E1F-4DBD-BF6B-050FC4DEA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5" r:id="rId4"/>
    <p:sldLayoutId id="2147483771" r:id="rId5"/>
    <p:sldLayoutId id="2147483766" r:id="rId6"/>
    <p:sldLayoutId id="2147483772" r:id="rId7"/>
    <p:sldLayoutId id="2147483773" r:id="rId8"/>
    <p:sldLayoutId id="2147483774" r:id="rId9"/>
    <p:sldLayoutId id="2147483767" r:id="rId10"/>
    <p:sldLayoutId id="21474837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4143404"/>
          </a:xfrm>
        </p:spPr>
        <p:txBody>
          <a:bodyPr>
            <a:noAutofit/>
          </a:bodyPr>
          <a:lstStyle/>
          <a:p>
            <a:pPr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latin typeface="Franklin Gothic Medium" pitchFamily="34" charset="0"/>
                <a:cs typeface="Times New Roman" pitchFamily="18" charset="0"/>
              </a:rPr>
              <a:t>Реализация программы «Социокультурные истоки» в образовательных организациях и на муниципальном уровне в г. Сургуте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625"/>
            <a:ext cx="8686800" cy="14287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err="1" smtClean="0">
                <a:latin typeface="Franklin Gothic Demi Cond" pitchFamily="34" charset="0"/>
                <a:cs typeface="Times New Roman" pitchFamily="18" charset="0"/>
              </a:rPr>
              <a:t>Б</a:t>
            </a:r>
            <a:r>
              <a:rPr lang="ru-RU" sz="2400" cap="all" dirty="0" err="1" smtClean="0">
                <a:latin typeface="Franklin Gothic Demi Cond" pitchFamily="34" charset="0"/>
                <a:cs typeface="Times New Roman" pitchFamily="18" charset="0"/>
              </a:rPr>
              <a:t>ели</a:t>
            </a:r>
            <a:r>
              <a:rPr lang="ru-RU" sz="2400" dirty="0" err="1" smtClean="0">
                <a:latin typeface="Franklin Gothic Demi Cond" pitchFamily="34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Franklin Gothic Demi Cond" pitchFamily="34" charset="0"/>
                <a:cs typeface="Times New Roman" pitchFamily="18" charset="0"/>
              </a:rPr>
              <a:t> Н.С. - методист </a:t>
            </a:r>
            <a:r>
              <a:rPr lang="ru-RU" sz="2400" dirty="0" err="1" smtClean="0">
                <a:latin typeface="Franklin Gothic Demi Cond" pitchFamily="34" charset="0"/>
                <a:cs typeface="Times New Roman" pitchFamily="18" charset="0"/>
              </a:rPr>
              <a:t>Истоковедения</a:t>
            </a:r>
            <a:r>
              <a:rPr lang="ru-RU" sz="2400" dirty="0" smtClean="0">
                <a:latin typeface="Franklin Gothic Demi Cond" pitchFamily="34" charset="0"/>
                <a:cs typeface="Times New Roman" pitchFamily="18" charset="0"/>
              </a:rPr>
              <a:t>, председатель Региональной Общественной Организации </a:t>
            </a:r>
            <a:r>
              <a:rPr lang="ru-RU" sz="2400" dirty="0" err="1" smtClean="0">
                <a:latin typeface="Franklin Gothic Demi Cond" pitchFamily="34" charset="0"/>
                <a:cs typeface="Times New Roman" pitchFamily="18" charset="0"/>
              </a:rPr>
              <a:t>ХМАО-Югры</a:t>
            </a:r>
            <a:r>
              <a:rPr lang="ru-RU" sz="2400" dirty="0" smtClean="0">
                <a:latin typeface="Franklin Gothic Demi Cond" pitchFamily="34" charset="0"/>
                <a:cs typeface="Times New Roman" pitchFamily="18" charset="0"/>
              </a:rPr>
              <a:t> «Центр духовно-нравственного развития «Истоки»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3315" name="Picture 1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209550" y="336550"/>
            <a:ext cx="20907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Royal Times New Roman" panose="02020603050405020304" pitchFamily="18" charset="0"/>
              </a:rPr>
              <a:t>         </a:t>
            </a:r>
            <a:r>
              <a:rPr lang="ru-RU" sz="3200" b="1" dirty="0" smtClean="0">
                <a:latin typeface="Royal Times New Roman" panose="02020603050405020304" pitchFamily="18" charset="0"/>
              </a:rPr>
              <a:t>Реализация программы истоки </a:t>
            </a:r>
            <a:br>
              <a:rPr lang="ru-RU" sz="3200" b="1" dirty="0" smtClean="0">
                <a:latin typeface="Royal Times New Roman" panose="02020603050405020304" pitchFamily="18" charset="0"/>
              </a:rPr>
            </a:br>
            <a:r>
              <a:rPr lang="ru-RU" sz="3200" b="1" dirty="0" smtClean="0">
                <a:latin typeface="Royal Times New Roman" panose="02020603050405020304" pitchFamily="18" charset="0"/>
              </a:rPr>
              <a:t>в ХМАО-Югре</a:t>
            </a:r>
            <a:endParaRPr lang="ru-RU" sz="3200" b="1" dirty="0">
              <a:latin typeface="Royal Times New Roman" panose="02020603050405020304" pitchFamily="18" charset="0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04800" y="1692275"/>
            <a:ext cx="8686800" cy="48323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Сургут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Нижневартовск                              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Ханты-Мансийск</a:t>
            </a:r>
            <a:endParaRPr lang="en-US" sz="3000" smtClean="0">
              <a:latin typeface="Royal Times New Roman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Югорск</a:t>
            </a:r>
            <a:endParaRPr lang="en-US" sz="3000" smtClean="0">
              <a:latin typeface="Royal Times New Roman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Нягань 						</a:t>
            </a:r>
            <a:endParaRPr lang="ru-RU" sz="3000" b="1" smtClean="0">
              <a:latin typeface="Royal Times New Roman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Излучинск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Нижневартовский район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000" smtClean="0">
                <a:latin typeface="Royal Times New Roman"/>
              </a:rPr>
              <a:t>Ханты-Мансийский район</a:t>
            </a:r>
          </a:p>
        </p:txBody>
      </p:sp>
      <p:pic>
        <p:nvPicPr>
          <p:cNvPr id="22531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57150" y="96838"/>
            <a:ext cx="16573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http://tpp-nyagan.ru/wp-content/uploads/2015/10/85-%D0%BB%D0%B5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716088"/>
            <a:ext cx="3844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vimeocdn.com/video/459227339_12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2750"/>
            <a:ext cx="3040062" cy="2538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4580" name="Picture 4" descr="http://flamber.ru/files/photos/1168184120/1189418624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720850"/>
            <a:ext cx="2286000" cy="2500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4582" name="Picture 6" descr="http://www.mataraedi.is/_Media/10272573_m_med_h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4386263"/>
            <a:ext cx="2143125" cy="1419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4584" name="Picture 8" descr="http://static3.depositphotos.com/1004074/255/i/950/depositphotos_2552266-Oper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005263"/>
            <a:ext cx="1500187" cy="1965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4588" name="Picture 12" descr="http://www.sostav.ru/articles/rus/2009/columns/efir/images/sterligov_text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4175" y="2165350"/>
            <a:ext cx="1928813" cy="1571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979613" y="214313"/>
            <a:ext cx="67722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Всякое беззаветное служение на благо и силу Отечества должно быть мерилом жизненного смысла. </a:t>
            </a:r>
            <a:endParaRPr lang="ru-RU" sz="2100" b="1" cap="all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М.В</a:t>
            </a: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. Ломоносов.</a:t>
            </a:r>
          </a:p>
        </p:txBody>
      </p:sp>
      <p:pic>
        <p:nvPicPr>
          <p:cNvPr id="23559" name="Picture 17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20000">
            <a:off x="271463" y="166688"/>
            <a:ext cx="16557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5184" t="381" r="1342" b="22266"/>
          <a:stretch/>
        </p:blipFill>
        <p:spPr>
          <a:xfrm>
            <a:off x="3371850" y="4378325"/>
            <a:ext cx="2981325" cy="1708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643734" cy="7502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Истоки – это жизнь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школ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Реализуется</a:t>
                      </a:r>
                      <a:r>
                        <a:rPr lang="ru-RU" baseline="0" dirty="0" smtClean="0"/>
                        <a:t> программа Истоки в 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учащихся </a:t>
                      </a:r>
                    </a:p>
                    <a:p>
                      <a:r>
                        <a:rPr lang="ru-RU" dirty="0" smtClean="0"/>
                        <a:t>1-11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учащихся </a:t>
                      </a:r>
                    </a:p>
                    <a:p>
                      <a:r>
                        <a:rPr lang="ru-RU" dirty="0" smtClean="0"/>
                        <a:t>1-9 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Изучают Истоки</a:t>
                      </a:r>
                    </a:p>
                    <a:p>
                      <a:r>
                        <a:rPr lang="ru-RU" dirty="0" smtClean="0"/>
                        <a:t>1-9 классы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39729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37474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58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271463" y="166688"/>
            <a:ext cx="16557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" descr="http://ivolgann.com/wp-content/uploads/2016/02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143250"/>
            <a:ext cx="35718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4" descr="http://gazeta-tsaricinsky-vestnik.ru/wp-content/uploads/2015/12/%D1%81%D1%82%D0%B0%D1%80%D1%88%D0%B5%D0%BA%D0%BB%D0%B0%D1%81%D1%81%D0%BD%D0%B8%D0%BA%D0%B8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429000"/>
            <a:ext cx="35655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48087"/>
            <a:ext cx="7632849" cy="108107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600" b="1" dirty="0" smtClean="0">
                <a:latin typeface="Royal Times New Roman" panose="02020603050405020304" pitchFamily="18" charset="0"/>
              </a:rPr>
              <a:t>реализация пропедевтического курса</a:t>
            </a:r>
            <a:br>
              <a:rPr lang="ru-RU" sz="2600" b="1" dirty="0" smtClean="0">
                <a:latin typeface="Royal Times New Roman" panose="02020603050405020304" pitchFamily="18" charset="0"/>
              </a:rPr>
            </a:br>
            <a:r>
              <a:rPr lang="ru-RU" sz="2600" b="1" dirty="0" smtClean="0">
                <a:latin typeface="Royal Times New Roman" panose="02020603050405020304" pitchFamily="18" charset="0"/>
              </a:rPr>
              <a:t>  социокультурные истоки  в МБДОУ  </a:t>
            </a:r>
            <a:br>
              <a:rPr lang="ru-RU" sz="2600" b="1" dirty="0" smtClean="0">
                <a:latin typeface="Royal Times New Roman" panose="02020603050405020304" pitchFamily="18" charset="0"/>
              </a:rPr>
            </a:br>
            <a:r>
              <a:rPr lang="ru-RU" sz="2600" b="1" dirty="0" smtClean="0">
                <a:latin typeface="Royal Times New Roman" panose="02020603050405020304" pitchFamily="18" charset="0"/>
              </a:rPr>
              <a:t>г. Сургута</a:t>
            </a:r>
            <a:r>
              <a:rPr lang="ru-RU" sz="2700" b="1" dirty="0" smtClean="0">
                <a:latin typeface="Royal Times New Roman" panose="02020603050405020304" pitchFamily="18" charset="0"/>
              </a:rPr>
              <a:t>	</a:t>
            </a:r>
            <a:endParaRPr lang="ru-RU" sz="2700" b="1" dirty="0">
              <a:latin typeface="Royal 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844675"/>
          <a:ext cx="8686800" cy="14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0246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дошкольных учреждений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Реализуются Истоки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детей в МБДОУ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Изучают Истоки</a:t>
                      </a:r>
                      <a:endParaRPr lang="ru-RU" dirty="0"/>
                    </a:p>
                  </a:txBody>
                  <a:tcPr/>
                </a:tc>
              </a:tr>
              <a:tr h="415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14864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79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79375" y="258763"/>
            <a:ext cx="1435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" descr="http://www.maam.ru/upload/blogs/detsad-87099-1427468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16338"/>
            <a:ext cx="40513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" descr="http://900igr.net/datai/pedagogika/Kurs-Istoki/0020-005-Moja-pervaja-kni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865563"/>
            <a:ext cx="33115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-33338" y="90488"/>
            <a:ext cx="2017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79388" y="1214438"/>
            <a:ext cx="8750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altLang="ru-RU" sz="2600" b="1">
                <a:solidFill>
                  <a:srgbClr val="000099"/>
                </a:solidFill>
                <a:latin typeface="Royal Times New Roman"/>
              </a:rPr>
              <a:t>	</a:t>
            </a:r>
            <a:endParaRPr lang="ru-RU" altLang="ru-RU" sz="2600" b="1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38" y="214313"/>
            <a:ext cx="72151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cap="all" dirty="0">
                <a:solidFill>
                  <a:schemeClr val="accent1">
                    <a:lumMod val="50000"/>
                  </a:schemeClr>
                </a:solidFill>
                <a:latin typeface="Royal Times New Roman" pitchFamily="18" charset="0"/>
                <a:ea typeface="+mj-ea"/>
                <a:cs typeface="+mj-cs"/>
              </a:rPr>
              <a:t>Модели Применения учебного курса в Образовательном Учреждении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8" y="1500188"/>
            <a:ext cx="8143875" cy="278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отдельный учебный курс «Истоки» в части учебного плана, формируемой участниками образовательных отношений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реализация курса в учебном плане внеурочной деятельности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интеграция часов вариативной части учебного плана и плана внеурочной деятельности</a:t>
            </a:r>
            <a:endParaRPr lang="ru-RU" altLang="ru-RU" sz="22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реализация курса в рамках дополнительного образования </a:t>
            </a:r>
            <a:b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altLang="ru-RU" sz="22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429125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500563"/>
            <a:ext cx="3284538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23963" y="1000125"/>
            <a:ext cx="74247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Федеральный закон «Об образовании в Российской Федерации»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  Концепция духовно-нравственного развития и воспитания личности гражданина России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  Федеральный государственный образовательный стандарт общего образования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 Стратегия воспитания в Российской Федерации (2015-2025г.г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.)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000" dirty="0" smtClean="0">
                <a:solidFill>
                  <a:schemeClr val="accent3">
                    <a:lumMod val="50000"/>
                  </a:schemeClr>
                </a:solidFill>
                <a:latin typeface="Royal Times New Roman" panose="02020603050405020304" pitchFamily="18" charset="0"/>
                <a:cs typeface="+mn-cs"/>
              </a:rPr>
              <a:t>Стратегия национальной безопасности Российской Федерации до 2025 года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Royal Times New Roman" panose="02020603050405020304" pitchFamily="18" charset="0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00438" y="571500"/>
            <a:ext cx="3857625" cy="769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1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185738" y="233363"/>
            <a:ext cx="1547812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00250" y="214313"/>
            <a:ext cx="6000750" cy="53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900" b="1" cap="all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ea typeface="+mj-ea"/>
                <a:cs typeface="+mj-cs"/>
              </a:rPr>
              <a:t>Нормативная база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50" y="3786188"/>
            <a:ext cx="8001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Воспитательная деятельность – приоритетна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я и самостоятельная часть образования, часть педагогического процесса в каждом образовательном учреждении, которая охватывает все составляющие образовательной системы школы и является неотделимой составляющей общего социокультурного пространства России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Воспитание детей рассматривается как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стратегический общенациональный приоритет,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Royal Times New Roman" panose="02020603050405020304" pitchFamily="18" charset="0"/>
                <a:cs typeface="+mn-cs"/>
              </a:rPr>
              <a:t>требующий консолидации усилий различных институтов гражданского общества и ведомств на федеральном, региональном, муниципальном уровнях.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Royal 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26317lvschooll8.edusite.ru/images/ist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1950" y="5295900"/>
            <a:ext cx="3476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dschool.ru/d/476775/d/pershina-yuliya-valerev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338" y="2297113"/>
            <a:ext cx="2889250" cy="3055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571625" y="214313"/>
            <a:ext cx="757237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900" b="1" cap="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Интегративность</a:t>
            </a:r>
            <a:r>
              <a:rPr lang="ru-RU" altLang="ru-RU" sz="2900" b="1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Программы «социокультурные истоки»</a:t>
            </a:r>
            <a:endParaRPr lang="ru-RU" sz="2900" b="1" cap="all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12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0000">
            <a:off x="66675" y="122238"/>
            <a:ext cx="20907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428596" y="1643050"/>
            <a:ext cx="4090470" cy="4393342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ФГОС: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базовые ценности не локализованы в содержании отдельного учебного предмета, формы или вида образовательной деятельности. Они пронизывают все учебное содержание, весь уклад школьной жизни, всю многоплановую деятельность школьника»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500188"/>
            <a:ext cx="4429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3534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1"/>
          <p:cNvSpPr txBox="1"/>
          <p:nvPr/>
        </p:nvSpPr>
        <p:spPr>
          <a:xfrm>
            <a:off x="107504" y="253400"/>
            <a:ext cx="8784976" cy="6553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400" b="1" cap="all" dirty="0"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4" dir="5400000" sy="-100000"/>
                </a:effectLst>
                <a:latin typeface="Royal Times New Roman" pitchFamily="18" charset="0"/>
                <a:ea typeface="Calibri"/>
                <a:cs typeface="Times New Roman"/>
              </a:rPr>
              <a:t>Духовно-нравственная категория «Книга»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513"/>
          <a:ext cx="9144000" cy="580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918"/>
                <a:gridCol w="1791360"/>
                <a:gridCol w="2623278"/>
                <a:gridCol w="2023672"/>
                <a:gridCol w="1873770"/>
              </a:tblGrid>
              <a:tr h="73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Курс </a:t>
                      </a: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«Истоки»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Программа «Воспитание на социокультурном опыте»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Программа работы с родителями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«Моя семья»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Общественно полезная деятельность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</a:tr>
              <a:tr h="10555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класс</a:t>
                      </a: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Первая книга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Книга книг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Живое слово книги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Мир книги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Тема «Праздник в мире книги»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Библиотечные уроки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Церемония посвящения в читатели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Выставка «Мои первые книжки»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Экскурсия в лес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Акция «Посади дерево»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Совместное посещение городской библиотеки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Праздник «Прощание с Азбукой»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Праздник Книги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11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«Моя Первая книга»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503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класс</a:t>
                      </a: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Книга рукописная, книга печатная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Книжная мудрость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 чем состоит великая сила книги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Тема «Труд души»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Сочинение первых сказок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Любимая семейная сказка с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иллюстрациями;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Родительское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собрание «Родной очаг»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Акция «Книжкина больница»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11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«Моя 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Первая </a:t>
                      </a:r>
                      <a:r>
                        <a:rPr lang="ru-RU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книга»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503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класс</a:t>
                      </a: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Грамота, книга, школа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Знание и мудрость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Тема «Ум без разума беда»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Кроссворд для умных и разумных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Акция «Сбор макулатуры»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Родительское собрание «Сказка – урок житейской мудрости»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Конкурс сказителей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«Читательская копилка»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11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«Моя Первая книга»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5503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2050" algn="l"/>
                        </a:tabLst>
                      </a:pPr>
                      <a:r>
                        <a:rPr kumimoji="0" lang="ru-RU" sz="16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класс</a:t>
                      </a: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Традиции Слова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Традиции дела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Моя сказка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Тема «Сказка – правда, в ней намек»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Инсценировка сказок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«Книга – реликвия в нашей семье»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«Книга – реликвия в нашей семье»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Акция «Книга малышу»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Праздник Первой книги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«Читательская копилка» </a:t>
                      </a:r>
                      <a:endParaRPr lang="ru-RU" sz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211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Проект «Моя Первая книга»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-33338" y="90488"/>
            <a:ext cx="2017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Прямоугольник 3"/>
          <p:cNvSpPr>
            <a:spLocks noChangeArrowheads="1"/>
          </p:cNvSpPr>
          <p:nvPr/>
        </p:nvSpPr>
        <p:spPr bwMode="auto">
          <a:xfrm>
            <a:off x="428625" y="1643063"/>
            <a:ext cx="46434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объединяет усилия семьи и школы в формировании единой системы ценностей у детей и взрослых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целенаправленно осуществляет руководство взаимодействием взрослых и детей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обеспечивает педагогов уникальным инструментарием для формирования духовно-нравственного стержня личности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●"/>
              <a:defRPr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формирует активную позицию родителей в воспитании детей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altLang="ru-RU" sz="2600" b="1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461963"/>
            <a:ext cx="6643688" cy="53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900" b="1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Программа «моя семья»</a:t>
            </a:r>
          </a:p>
        </p:txBody>
      </p:sp>
      <p:pic>
        <p:nvPicPr>
          <p:cNvPr id="9" name="Рисунок 8" descr="b0c17cfdca7c6c6c1343041fc671dd97.jpg"/>
          <p:cNvPicPr>
            <a:picLocks noChangeAspect="1"/>
          </p:cNvPicPr>
          <p:nvPr/>
        </p:nvPicPr>
        <p:blipFill>
          <a:blip r:embed="rId3"/>
          <a:srcRect l="39583"/>
          <a:stretch>
            <a:fillRect/>
          </a:stretch>
        </p:blipFill>
        <p:spPr>
          <a:xfrm>
            <a:off x="5651500" y="1773238"/>
            <a:ext cx="2886075" cy="37941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1509" name="Picture 1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-41275" y="119063"/>
            <a:ext cx="2017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962</TotalTime>
  <Words>426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Franklin Gothic Book</vt:lpstr>
      <vt:lpstr>Wingdings 2</vt:lpstr>
      <vt:lpstr>Calibri</vt:lpstr>
      <vt:lpstr>Franklin Gothic Demi Cond</vt:lpstr>
      <vt:lpstr>Times New Roman</vt:lpstr>
      <vt:lpstr>Royal 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Istoky</cp:lastModifiedBy>
  <cp:revision>104</cp:revision>
  <dcterms:created xsi:type="dcterms:W3CDTF">2015-08-19T09:07:41Z</dcterms:created>
  <dcterms:modified xsi:type="dcterms:W3CDTF">2016-11-09T13:12:36Z</dcterms:modified>
</cp:coreProperties>
</file>