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7"/>
  </p:notesMasterIdLst>
  <p:handoutMasterIdLst>
    <p:handoutMasterId r:id="rId38"/>
  </p:handoutMasterIdLst>
  <p:sldIdLst>
    <p:sldId id="278" r:id="rId2"/>
    <p:sldId id="296" r:id="rId3"/>
    <p:sldId id="261" r:id="rId4"/>
    <p:sldId id="263" r:id="rId5"/>
    <p:sldId id="264" r:id="rId6"/>
    <p:sldId id="268" r:id="rId7"/>
    <p:sldId id="269" r:id="rId8"/>
    <p:sldId id="270" r:id="rId9"/>
    <p:sldId id="288" r:id="rId10"/>
    <p:sldId id="284" r:id="rId11"/>
    <p:sldId id="279" r:id="rId12"/>
    <p:sldId id="280" r:id="rId13"/>
    <p:sldId id="281" r:id="rId14"/>
    <p:sldId id="282" r:id="rId15"/>
    <p:sldId id="265" r:id="rId16"/>
    <p:sldId id="266" r:id="rId17"/>
    <p:sldId id="271" r:id="rId18"/>
    <p:sldId id="273" r:id="rId19"/>
    <p:sldId id="302" r:id="rId20"/>
    <p:sldId id="272" r:id="rId21"/>
    <p:sldId id="294" r:id="rId22"/>
    <p:sldId id="274" r:id="rId23"/>
    <p:sldId id="289" r:id="rId24"/>
    <p:sldId id="300" r:id="rId25"/>
    <p:sldId id="290" r:id="rId26"/>
    <p:sldId id="301" r:id="rId27"/>
    <p:sldId id="297" r:id="rId28"/>
    <p:sldId id="298" r:id="rId29"/>
    <p:sldId id="299" r:id="rId30"/>
    <p:sldId id="291" r:id="rId31"/>
    <p:sldId id="292" r:id="rId32"/>
    <p:sldId id="293" r:id="rId33"/>
    <p:sldId id="285" r:id="rId34"/>
    <p:sldId id="283" r:id="rId35"/>
    <p:sldId id="286" r:id="rId36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7491" autoAdjust="0"/>
  </p:normalViewPr>
  <p:slideViewPr>
    <p:cSldViewPr>
      <p:cViewPr>
        <p:scale>
          <a:sx n="70" d="100"/>
          <a:sy n="70" d="100"/>
        </p:scale>
        <p:origin x="-1386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9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1920" y="-96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CADFD-6C84-4450-AC6C-9C7EED669C37}" type="datetimeFigureOut">
              <a:rPr lang="ru-RU" smtClean="0"/>
              <a:pPr/>
              <a:t>14.02.2014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D5745-77A1-47A2-81E1-568B29F831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95CF8-02AA-421B-AFAB-FA3F7614DE00}" type="datetimeFigureOut">
              <a:rPr lang="ru-RU" smtClean="0"/>
              <a:pPr/>
              <a:t>14.02.2014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15011-734A-4EFC-840C-9E892A9746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Среди причин, якобы мешающих современным людям посещать Богослужение, - т.н. «непонятность» богослужебного языка.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уроках, по совету Н.П. Саблиной, мы приводим примеры, как звучал бы, допустим, привычный для нас возглас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Вонмем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!» на современном языке - «Внимание!». У детей это, как правило, вызывает улыбку и убеждает их в том, что не стоит торопиться с переводом Богослужения на  современный язык.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Курс церковнославянского языка состоит из 2-х частей: «ЦС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имяслов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детей 10-11 лет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«Основы церковнославянской грамоты»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Для детей 11-12 лет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Рабочая тетрадь базируется, прежде всего, на книге  Н.П. Саблиной «Буквица славянская». Сама автор характеризует свою книгу как сборник «научно-популярных рассказов о Букве в Духе: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Рабочая тетрадь базируется, прежде всего, на книге  Н.П. Саблиной «Буквица заставная». Сама автор характеризует свою книгу как сборник «научно-популярных рассказов о Букве в Духе: 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досточестной</a:t>
            </a:r>
            <a:r>
              <a: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внешней красоте каждой буквы, или ее образе; о духовно-мистической сущности алфавита и символизме буквенных имен»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Мы постарались исполнить наше пособие в этом же ключе. Каждый урок посвящен одной букве, рассказу о её названии, происхождении. Также на странице, посвященной букве, приведены начинающиеся с неё слова под титлами, имена и их значения, краткий словарик  часто встречающихся слов, икона Божьей Матери, название которой начинается с этой буквы, икона святого, загадки. Половину листа занимает пропись.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Страницы тетради украшены орнаментами и всевозможными вариантами заставных буквиц, но предусмотрено и место для того, чтобы учащийся сам смог нарисовать красивую буквицу.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некоторые уроки включены современные </a:t>
            </a:r>
            <a:r>
              <a:rPr lang="ru-RU" sz="1200" i="0" dirty="0" smtClean="0"/>
              <a:t>стихи на церковнославянском языке Ларисы Дорофеевой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Детям нам тоже необходимо объяснить, почему Церковь до сих пор молится на этом древнем языке, и зачем его надо изучать.</a:t>
            </a:r>
            <a:endParaRPr lang="ru-RU" dirty="0" smtClean="0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05857A-AE4C-4088-B5A6-F58B481E8CA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2-м году обучения мы осваиваем азы грамматики, ограничиваемся самыми основными темами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Уроки непременно сопровождаются упражнениями, ибо невозможно освоить язык без практических занятий.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конечно ЦС буквицы – излюбленная тема для нашего рукоделия, девочки вышивают азбуку в разных вариантах,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мальчики выжигают и выпиливают буквицы из дерева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Готовится к изданию сборник схем для вышивания церковнославянских букв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Нам предстоит рассказать о том, что церковнославянский язык никогда не был разговорным, он был создан святыми братьями специально для общения с Богом, как язык, возвышенный над мирской суетой, язык Богослужения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Богообщения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Отказаться от него - означало бы сильно себя обеднить,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примитизировать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наше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Богообщение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Оценить красоту и поэтичность церковнославянского языка невозможно, если его совсем не понимаешь, ну а для этого надо потрудиться. Убеждая детей в необходимости изучения церковнославянского языка, мы приводим известный аргумент - ни у кого не вызывает возражений необходимость знания английского языка для профессионального роста. Точно также для духовного роста требуется знание языка сакрального, языка, на котором молились святые, для того, чтобы и нам приобщиться к их духовному опыту.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д.ф.н. Журавлев В.К., высказываясь о необходимости преподавания ЦСЯ, считает, что освоение нашими детьми церковнославянского языка - это их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воцерковление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введение во Храм.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 отмечает, что «искони русские дети учились читать по Псалтири и Часослову», но затем «в результате семидесятилетнего господства богоборческого режима церковнославянский язык был изгнан из системы народного образования...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«в результате семидесятилетнего господства богоборческого режима церковнославянский язык был изгнан из системы народного образования...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Перебиты священнослужители, пастыри, дабы «рассеять стадо. И где-то бродят ягнятки - русские ребятки.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 у нас есть священный рожок церковнославянский язык. Он-то и приведет русских ребяток в Храм Божий. И да воскреснет Русь Святая!»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15011-734A-4EFC-840C-9E892A9746A9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1B0-80F3-406F-8FBE-C33D3374A199}" type="datetimeFigureOut">
              <a:rPr lang="ru-RU" smtClean="0"/>
              <a:pPr/>
              <a:t>14.02.2014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0E12-2FEA-4B71-B615-9FE296FA0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1B0-80F3-406F-8FBE-C33D3374A199}" type="datetimeFigureOut">
              <a:rPr lang="ru-RU" smtClean="0"/>
              <a:pPr/>
              <a:t>14.02.2014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0E12-2FEA-4B71-B615-9FE296FA0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1B0-80F3-406F-8FBE-C33D3374A199}" type="datetimeFigureOut">
              <a:rPr lang="ru-RU" smtClean="0"/>
              <a:pPr/>
              <a:t>14.02.2014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0E12-2FEA-4B71-B615-9FE296FA0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1B0-80F3-406F-8FBE-C33D3374A199}" type="datetimeFigureOut">
              <a:rPr lang="ru-RU" smtClean="0"/>
              <a:pPr/>
              <a:t>14.02.2014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0E12-2FEA-4B71-B615-9FE296FA0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1B0-80F3-406F-8FBE-C33D3374A199}" type="datetimeFigureOut">
              <a:rPr lang="ru-RU" smtClean="0"/>
              <a:pPr/>
              <a:t>14.02.2014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0E12-2FEA-4B71-B615-9FE296FA0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1B0-80F3-406F-8FBE-C33D3374A199}" type="datetimeFigureOut">
              <a:rPr lang="ru-RU" smtClean="0"/>
              <a:pPr/>
              <a:t>14.02.2014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0E12-2FEA-4B71-B615-9FE296FA0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1B0-80F3-406F-8FBE-C33D3374A199}" type="datetimeFigureOut">
              <a:rPr lang="ru-RU" smtClean="0"/>
              <a:pPr/>
              <a:t>14.02.2014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0E12-2FEA-4B71-B615-9FE296FA0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1B0-80F3-406F-8FBE-C33D3374A199}" type="datetimeFigureOut">
              <a:rPr lang="ru-RU" smtClean="0"/>
              <a:pPr/>
              <a:t>14.02.2014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0E12-2FEA-4B71-B615-9FE296FA0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1B0-80F3-406F-8FBE-C33D3374A199}" type="datetimeFigureOut">
              <a:rPr lang="ru-RU" smtClean="0"/>
              <a:pPr/>
              <a:t>14.02.2014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0E12-2FEA-4B71-B615-9FE296FA0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1B0-80F3-406F-8FBE-C33D3374A199}" type="datetimeFigureOut">
              <a:rPr lang="ru-RU" smtClean="0"/>
              <a:pPr/>
              <a:t>14.02.2014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0E12-2FEA-4B71-B615-9FE296FA0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1B0-80F3-406F-8FBE-C33D3374A199}" type="datetimeFigureOut">
              <a:rPr lang="ru-RU" smtClean="0"/>
              <a:pPr/>
              <a:t>14.02.2014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0E12-2FEA-4B71-B615-9FE296FA0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301B0-80F3-406F-8FBE-C33D3374A199}" type="datetimeFigureOut">
              <a:rPr lang="ru-RU" smtClean="0"/>
              <a:pPr/>
              <a:t>14.02.2014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D0E12-2FEA-4B71-B615-9FE296FA0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40769"/>
            <a:ext cx="7772400" cy="225968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ЦЕРКОВНОСЛАВЯНСКИЙ </a:t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4149080"/>
            <a:ext cx="7632848" cy="201622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Учебно-методический комплект </a:t>
            </a:r>
          </a:p>
          <a:p>
            <a:r>
              <a:rPr lang="ru-RU" sz="3600" b="1" dirty="0" smtClean="0">
                <a:solidFill>
                  <a:srgbClr val="7030A0"/>
                </a:solidFill>
              </a:rPr>
              <a:t>для воскресных школ </a:t>
            </a:r>
          </a:p>
          <a:p>
            <a:r>
              <a:rPr lang="ru-RU" sz="3600" b="1" dirty="0" smtClean="0">
                <a:solidFill>
                  <a:srgbClr val="7030A0"/>
                </a:solidFill>
              </a:rPr>
              <a:t>«Вертоград»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ЦСЯ сем 0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199" y="2348706"/>
            <a:ext cx="5088797" cy="381659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860032" y="476672"/>
            <a:ext cx="4038600" cy="2520279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ru-RU" sz="4000" dirty="0" smtClean="0"/>
              <a:t>«</a:t>
            </a:r>
            <a:r>
              <a:rPr lang="ru-RU" sz="4000" dirty="0" err="1" smtClean="0"/>
              <a:t>Вонмем</a:t>
            </a:r>
            <a:r>
              <a:rPr lang="ru-RU" sz="4000" dirty="0" smtClean="0"/>
              <a:t>» </a:t>
            </a:r>
          </a:p>
          <a:p>
            <a:pPr>
              <a:buFont typeface="Wingdings" pitchFamily="2" charset="2"/>
              <a:buChar char="ü"/>
            </a:pPr>
            <a:r>
              <a:rPr lang="ru-RU" sz="4000" dirty="0" smtClean="0"/>
              <a:t>=(Внимание!) </a:t>
            </a:r>
          </a:p>
          <a:p>
            <a:pPr algn="ctr">
              <a:buNone/>
            </a:pPr>
            <a:r>
              <a:rPr lang="ru-RU" sz="7200" dirty="0" smtClean="0">
                <a:sym typeface="Wingdings" pitchFamily="2" charset="2"/>
              </a:rPr>
              <a:t></a:t>
            </a:r>
            <a:endParaRPr lang="en-US" sz="7200" dirty="0" smtClean="0"/>
          </a:p>
          <a:p>
            <a:pPr>
              <a:buFont typeface="Wingdings" pitchFamily="2" charset="2"/>
              <a:buChar char="ü"/>
            </a:pP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10_RT_Imyaslov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11760" y="188640"/>
            <a:ext cx="4267997" cy="6480000"/>
          </a:xfrm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200800" cy="92211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800" b="1" dirty="0" smtClean="0"/>
              <a:t>10-11 лет</a:t>
            </a:r>
            <a:endParaRPr lang="ru-RU" sz="4800" b="1" dirty="0"/>
          </a:p>
        </p:txBody>
      </p:sp>
      <p:pic>
        <p:nvPicPr>
          <p:cNvPr id="4" name="Содержимое 3" descr="ЦСЯ сем 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59632" y="1484784"/>
            <a:ext cx="6720000" cy="5040000"/>
          </a:xfr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_RT_TsSlavGra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11760" y="188640"/>
            <a:ext cx="4320000" cy="6480000"/>
          </a:xfrm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200800" cy="77809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11-12 лет</a:t>
            </a:r>
            <a:endParaRPr lang="ru-RU" b="1" dirty="0"/>
          </a:p>
        </p:txBody>
      </p:sp>
      <p:pic>
        <p:nvPicPr>
          <p:cNvPr id="4" name="Содержимое 3" descr="ЦСЯ сем 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1412776"/>
            <a:ext cx="7830001" cy="5220000"/>
          </a:xfr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bukvica-slav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548680"/>
            <a:ext cx="3888432" cy="5618784"/>
          </a:xfrm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Содержимое 7" descr="Саблина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0" y="548680"/>
            <a:ext cx="4333880" cy="346710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644008" y="4293096"/>
            <a:ext cx="4248472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i="1" dirty="0" smtClean="0"/>
              <a:t>Сборник научно-популярных рассказов </a:t>
            </a:r>
          </a:p>
          <a:p>
            <a:r>
              <a:rPr lang="ru-RU" sz="3600" i="1" dirty="0" smtClean="0"/>
              <a:t>о Букве в Духе: </a:t>
            </a:r>
            <a:endParaRPr lang="ru-RU" sz="3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427984" y="1124744"/>
            <a:ext cx="4392488" cy="514543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sz="3600" i="1" dirty="0" smtClean="0"/>
              <a:t>«о </a:t>
            </a:r>
            <a:r>
              <a:rPr lang="ru-RU" sz="3600" i="1" dirty="0" err="1" smtClean="0"/>
              <a:t>досточестной</a:t>
            </a:r>
            <a:r>
              <a:rPr lang="ru-RU" sz="3600" i="1" dirty="0" smtClean="0"/>
              <a:t> внешней красоте каждой буквы, или ее образе; </a:t>
            </a:r>
          </a:p>
          <a:p>
            <a:r>
              <a:rPr lang="ru-RU" sz="3600" i="1" dirty="0" smtClean="0"/>
              <a:t>о духовно-мистической сущности алфавита и символизме буквенных имен»</a:t>
            </a:r>
          </a:p>
          <a:p>
            <a:endParaRPr lang="ru-RU" dirty="0"/>
          </a:p>
        </p:txBody>
      </p:sp>
      <p:pic>
        <p:nvPicPr>
          <p:cNvPr id="5" name="Содержимое 4" descr="Саблина Н П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548680"/>
            <a:ext cx="3209063" cy="50400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0 РТ-10 ЦС ИМЯСЛОВ_Страница_0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51519" y="260647"/>
            <a:ext cx="4072064" cy="576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Содержимое 5" descr="10 РТ-10 ЦС ИМЯСЛОВ_Страница_0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16016" y="260648"/>
            <a:ext cx="4072064" cy="576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0 РТ-10 ЦС ИМЯСЛОВ_Страница_0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51519" y="260647"/>
            <a:ext cx="4072064" cy="576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Содержимое 5" descr="10 РТ-10 ЦС ИМЯСЛОВ_Страница_1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88024" y="260648"/>
            <a:ext cx="4072064" cy="576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Иже и И </a:t>
            </a:r>
            <a:r>
              <a:rPr lang="ru-RU" dirty="0" err="1" smtClean="0"/>
              <a:t>десятиричное</a:t>
            </a:r>
            <a:endParaRPr lang="ru-RU" dirty="0"/>
          </a:p>
        </p:txBody>
      </p:sp>
      <p:pic>
        <p:nvPicPr>
          <p:cNvPr id="5" name="Содержимое 4" descr="07-И десятиричное_Страница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9383" t="65832" r="10700" b="7722"/>
          <a:stretch>
            <a:fillRect/>
          </a:stretch>
        </p:blipFill>
        <p:spPr>
          <a:xfrm>
            <a:off x="1979712" y="1988840"/>
            <a:ext cx="6768752" cy="31683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Содержимое 6" descr="И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520" y="1484784"/>
            <a:ext cx="1513985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DC159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548680"/>
            <a:ext cx="7320344" cy="549025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1-1048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4354234" cy="6192688"/>
          </a:xfrm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60032" y="548681"/>
            <a:ext cx="4038600" cy="3312368"/>
          </a:xfrm>
        </p:spPr>
        <p:txBody>
          <a:bodyPr>
            <a:normAutofit/>
          </a:bodyPr>
          <a:lstStyle/>
          <a:p>
            <a:r>
              <a:rPr lang="ru-RU" sz="4000" i="1" dirty="0" smtClean="0"/>
              <a:t>стихи Ларисы Дорофеевой на церковно-славянском языке</a:t>
            </a:r>
            <a:endParaRPr lang="ru-RU" sz="4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1_RT_TsSlavGram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548680"/>
            <a:ext cx="3504390" cy="52565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23928" y="188641"/>
            <a:ext cx="4968552" cy="633670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 smtClean="0"/>
              <a:t>1. Ажурное </a:t>
            </a:r>
            <a:r>
              <a:rPr lang="ru-RU" sz="2400" dirty="0" err="1" smtClean="0"/>
              <a:t>надстрочье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2. Слова под титлами</a:t>
            </a:r>
            <a:br>
              <a:rPr lang="ru-RU" sz="2400" dirty="0" smtClean="0"/>
            </a:br>
            <a:r>
              <a:rPr lang="ru-RU" sz="2400" dirty="0" smtClean="0"/>
              <a:t>3. Буквенная Цифирь</a:t>
            </a:r>
            <a:br>
              <a:rPr lang="ru-RU" sz="2400" dirty="0" smtClean="0"/>
            </a:br>
            <a:r>
              <a:rPr lang="ru-RU" sz="2400" dirty="0" smtClean="0"/>
              <a:t>4. Чередование согласных. </a:t>
            </a:r>
            <a:br>
              <a:rPr lang="ru-RU" sz="2400" dirty="0" smtClean="0"/>
            </a:br>
            <a:r>
              <a:rPr lang="ru-RU" sz="2400" dirty="0" smtClean="0"/>
              <a:t>5. Звательный падеж</a:t>
            </a:r>
            <a:br>
              <a:rPr lang="ru-RU" sz="2400" dirty="0" smtClean="0"/>
            </a:br>
            <a:r>
              <a:rPr lang="ru-RU" sz="2400" dirty="0" smtClean="0"/>
              <a:t>6. Неполногласие. </a:t>
            </a:r>
            <a:br>
              <a:rPr lang="ru-RU" sz="2400" dirty="0" smtClean="0"/>
            </a:br>
            <a:r>
              <a:rPr lang="ru-RU" sz="2400" dirty="0" smtClean="0"/>
              <a:t>7. Глагол «</a:t>
            </a:r>
            <a:r>
              <a:rPr lang="ru-RU" sz="2400" dirty="0" err="1" smtClean="0"/>
              <a:t>Быти</a:t>
            </a:r>
            <a:r>
              <a:rPr lang="ru-RU" sz="2400" dirty="0" smtClean="0"/>
              <a:t>»</a:t>
            </a:r>
            <a:br>
              <a:rPr lang="ru-RU" sz="2400" dirty="0" smtClean="0"/>
            </a:br>
            <a:r>
              <a:rPr lang="ru-RU" sz="2400" dirty="0" smtClean="0"/>
              <a:t>8. Правила чтения. Псалом 1. </a:t>
            </a:r>
            <a:br>
              <a:rPr lang="ru-RU" sz="2400" dirty="0" smtClean="0"/>
            </a:br>
            <a:r>
              <a:rPr lang="ru-RU" sz="2400" dirty="0" smtClean="0"/>
              <a:t>9. Местоимения личные 1 и 2 лицо </a:t>
            </a:r>
            <a:br>
              <a:rPr lang="ru-RU" sz="2400" dirty="0" smtClean="0"/>
            </a:br>
            <a:r>
              <a:rPr lang="ru-RU" sz="2400" dirty="0" smtClean="0"/>
              <a:t>10. Местоимения личные 3 лицо </a:t>
            </a:r>
            <a:br>
              <a:rPr lang="ru-RU" sz="2400" dirty="0" smtClean="0"/>
            </a:br>
            <a:r>
              <a:rPr lang="ru-RU" sz="2400" dirty="0" smtClean="0"/>
              <a:t>11. Псалом 90. Чтение</a:t>
            </a:r>
            <a:br>
              <a:rPr lang="ru-RU" sz="2400" dirty="0" smtClean="0"/>
            </a:br>
            <a:r>
              <a:rPr lang="ru-RU" sz="2400" dirty="0" smtClean="0"/>
              <a:t>12. Псалом 33. Чтение</a:t>
            </a:r>
            <a:br>
              <a:rPr lang="ru-RU" sz="2400" dirty="0" smtClean="0"/>
            </a:br>
            <a:r>
              <a:rPr lang="ru-RU" sz="2400" dirty="0" smtClean="0"/>
              <a:t>13. Псалом 50. Чтение</a:t>
            </a:r>
            <a:br>
              <a:rPr lang="ru-RU" sz="2400" dirty="0" smtClean="0"/>
            </a:br>
            <a:r>
              <a:rPr lang="ru-RU" sz="2400" dirty="0" smtClean="0"/>
              <a:t>14. Глаголица и кириллица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1-Ажурное надстрочье_Страница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548680"/>
            <a:ext cx="4072305" cy="576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Содержимое 5" descr="01-Ажурное надстрочье_Страница_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548680"/>
            <a:ext cx="4072305" cy="576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02-Слова под титлами_Страница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548680"/>
            <a:ext cx="4072305" cy="576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Содержимое 9" descr="02-Слова под титлами_Страница_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548680"/>
            <a:ext cx="4072305" cy="576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 smtClean="0"/>
              <a:t>Назидание из старинного орфографического руководства</a:t>
            </a:r>
            <a:endParaRPr lang="ru-RU" sz="3200" dirty="0"/>
          </a:p>
        </p:txBody>
      </p:sp>
      <p:pic>
        <p:nvPicPr>
          <p:cNvPr id="5" name="Содержимое 4" descr="19-Пси_Страница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181" t="38006" r="8138" b="37319"/>
          <a:stretch>
            <a:fillRect/>
          </a:stretch>
        </p:blipFill>
        <p:spPr>
          <a:xfrm>
            <a:off x="395536" y="1916832"/>
            <a:ext cx="8358071" cy="3528392"/>
          </a:xfrm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8_Upr_Imyaslov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548680"/>
            <a:ext cx="3839700" cy="5760000"/>
          </a:xfrm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Содержимое 5" descr="29_Upr_Gramota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88024" y="548680"/>
            <a:ext cx="3839695" cy="5760000"/>
          </a:xfrm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Дополнительное пособие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ru-RU" dirty="0" smtClean="0"/>
              <a:t>«Практикум по церковнославянскому языку» </a:t>
            </a:r>
          </a:p>
          <a:p>
            <a:pPr lvl="0"/>
            <a:r>
              <a:rPr lang="ru-RU" dirty="0" smtClean="0"/>
              <a:t>автор Чертова С.М. </a:t>
            </a:r>
          </a:p>
          <a:p>
            <a:pPr lvl="0"/>
            <a:r>
              <a:rPr lang="ru-RU" dirty="0" smtClean="0"/>
              <a:t>изд. Школа-пансионат </a:t>
            </a:r>
            <a:r>
              <a:rPr lang="ru-RU" dirty="0" err="1" smtClean="0"/>
              <a:t>Плёсково</a:t>
            </a:r>
            <a:r>
              <a:rPr lang="ru-RU" dirty="0" smtClean="0"/>
              <a:t>, 2004 г.</a:t>
            </a:r>
          </a:p>
          <a:p>
            <a:endParaRPr lang="ru-RU" dirty="0"/>
          </a:p>
        </p:txBody>
      </p:sp>
      <p:pic>
        <p:nvPicPr>
          <p:cNvPr id="7" name="Содержимое 6" descr="Чертова СМ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124744"/>
            <a:ext cx="3744416" cy="5390052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Молебен с чтением канона</a:t>
            </a:r>
            <a:br>
              <a:rPr lang="ru-RU" sz="2800" b="1" dirty="0" smtClean="0"/>
            </a:br>
            <a:r>
              <a:rPr lang="ru-RU" sz="2800" b="1" dirty="0" err="1" smtClean="0"/>
              <a:t>священномученику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Илариону</a:t>
            </a:r>
            <a:r>
              <a:rPr lang="ru-RU" sz="2800" b="1" dirty="0" smtClean="0"/>
              <a:t> Троицкому</a:t>
            </a:r>
            <a:endParaRPr lang="ru-RU" sz="2800" b="1" dirty="0"/>
          </a:p>
        </p:txBody>
      </p:sp>
      <p:pic>
        <p:nvPicPr>
          <p:cNvPr id="5" name="Содержимое 4" descr="10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4860000" cy="3240000"/>
          </a:xfrm>
        </p:spPr>
      </p:pic>
      <p:pic>
        <p:nvPicPr>
          <p:cNvPr id="6" name="Содержимое 5" descr="104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79912" y="3356992"/>
            <a:ext cx="4860000" cy="32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Молебен с чтением канона</a:t>
            </a:r>
            <a:br>
              <a:rPr lang="ru-RU" sz="2800" b="1" dirty="0" smtClean="0"/>
            </a:br>
            <a:r>
              <a:rPr lang="ru-RU" sz="2800" b="1" dirty="0" smtClean="0"/>
              <a:t>св.равноапостольным Кириллу и </a:t>
            </a:r>
            <a:r>
              <a:rPr lang="ru-RU" sz="2800" b="1" dirty="0" err="1" smtClean="0"/>
              <a:t>Мефодию</a:t>
            </a:r>
            <a:endParaRPr lang="ru-RU" sz="2800" b="1" dirty="0"/>
          </a:p>
        </p:txBody>
      </p:sp>
      <p:pic>
        <p:nvPicPr>
          <p:cNvPr id="8" name="Содержимое 7" descr="403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4590000" cy="3060000"/>
          </a:xfrm>
        </p:spPr>
      </p:pic>
      <p:pic>
        <p:nvPicPr>
          <p:cNvPr id="10" name="Содержимое 9" descr="40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9" y="3476957"/>
            <a:ext cx="4589427" cy="306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Молебен с чтением канона</a:t>
            </a:r>
            <a:br>
              <a:rPr lang="ru-RU" sz="2800" b="1" dirty="0" smtClean="0"/>
            </a:br>
            <a:r>
              <a:rPr lang="ru-RU" sz="2800" b="1" dirty="0" smtClean="0"/>
              <a:t>св.равноапостольным Кириллу и </a:t>
            </a:r>
            <a:r>
              <a:rPr lang="ru-RU" sz="2800" b="1" dirty="0" err="1" smtClean="0"/>
              <a:t>Мефодию</a:t>
            </a:r>
            <a:endParaRPr lang="ru-RU" sz="2800" b="1" dirty="0"/>
          </a:p>
        </p:txBody>
      </p:sp>
      <p:pic>
        <p:nvPicPr>
          <p:cNvPr id="6" name="Содержимое 5" descr="403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15" y="1124744"/>
            <a:ext cx="4589398" cy="3060000"/>
          </a:xfrm>
        </p:spPr>
      </p:pic>
      <p:pic>
        <p:nvPicPr>
          <p:cNvPr id="9" name="Содержимое 8" descr="40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11960" y="3429000"/>
            <a:ext cx="4643454" cy="3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sz="4000" b="1" i="1" dirty="0" smtClean="0"/>
              <a:t>Церковнославянский язык никогда не был разговорным, </a:t>
            </a:r>
          </a:p>
          <a:p>
            <a:r>
              <a:rPr lang="ru-RU" sz="4000" b="1" i="1" dirty="0" smtClean="0"/>
              <a:t>он был создан святыми братьями специально для общения с Богом, </a:t>
            </a:r>
          </a:p>
          <a:p>
            <a:r>
              <a:rPr lang="ru-RU" sz="4000" b="1" i="1" dirty="0" smtClean="0"/>
              <a:t>как язык, возвышенный над мирской суетой, </a:t>
            </a:r>
          </a:p>
          <a:p>
            <a:r>
              <a:rPr lang="ru-RU" sz="4000" b="1" i="1" dirty="0" smtClean="0"/>
              <a:t>язык Богослужения и </a:t>
            </a:r>
            <a:r>
              <a:rPr lang="ru-RU" sz="4000" b="1" i="1" dirty="0" err="1" smtClean="0"/>
              <a:t>Богообщения</a:t>
            </a:r>
            <a:r>
              <a:rPr lang="ru-RU" sz="4000" b="1" i="1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(7) Вертоградъ 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404664"/>
            <a:ext cx="8047261" cy="59046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Рождество Богородицы надпись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2737" r="12377"/>
          <a:stretch>
            <a:fillRect/>
          </a:stretch>
        </p:blipFill>
        <p:spPr>
          <a:xfrm>
            <a:off x="251519" y="404664"/>
            <a:ext cx="4150327" cy="39600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Содержимое 12" descr="Благовещение надпись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0594" r="10954"/>
          <a:stretch>
            <a:fillRect/>
          </a:stretch>
        </p:blipFill>
        <p:spPr>
          <a:xfrm>
            <a:off x="4572000" y="2348880"/>
            <a:ext cx="4347962" cy="39600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Введение надпись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5605" r="5245"/>
          <a:stretch>
            <a:fillRect/>
          </a:stretch>
        </p:blipFill>
        <p:spPr>
          <a:xfrm>
            <a:off x="251520" y="260648"/>
            <a:ext cx="4940866" cy="39600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Содержимое 7" descr="Успение надпись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0594" r="10954"/>
          <a:stretch>
            <a:fillRect/>
          </a:stretch>
        </p:blipFill>
        <p:spPr>
          <a:xfrm>
            <a:off x="4499992" y="2636912"/>
            <a:ext cx="4347962" cy="39600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40000"/>
          </a:blip>
          <a:srcRect b="6131"/>
          <a:stretch>
            <a:fillRect/>
          </a:stretch>
        </p:blipFill>
        <p:spPr bwMode="auto">
          <a:xfrm>
            <a:off x="251520" y="620688"/>
            <a:ext cx="868642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Церковнославянская азбука </a:t>
            </a:r>
            <a:endParaRPr lang="ru-RU" dirty="0"/>
          </a:p>
        </p:txBody>
      </p:sp>
      <p:pic>
        <p:nvPicPr>
          <p:cNvPr id="4" name="Содержимое 3" descr="(2) Молитва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1916832"/>
            <a:ext cx="3415167" cy="4525963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5" name="Рисунок 4" descr="puschvesna2011-13.jpg"/>
          <p:cNvPicPr>
            <a:picLocks noChangeAspect="1"/>
          </p:cNvPicPr>
          <p:nvPr/>
        </p:nvPicPr>
        <p:blipFill>
          <a:blip r:embed="rId3" cstate="print"/>
          <a:srcRect l="26670" t="2500" r="19991" b="1239"/>
          <a:stretch>
            <a:fillRect/>
          </a:stretch>
        </p:blipFill>
        <p:spPr>
          <a:xfrm>
            <a:off x="251520" y="980728"/>
            <a:ext cx="2304256" cy="5544616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6" name="Рисунок 5" descr="puschvesna2011-14.jpg"/>
          <p:cNvPicPr>
            <a:picLocks noChangeAspect="1"/>
          </p:cNvPicPr>
          <p:nvPr/>
        </p:nvPicPr>
        <p:blipFill>
          <a:blip r:embed="rId4" cstate="print"/>
          <a:srcRect l="27866" t="2500" r="25469"/>
          <a:stretch>
            <a:fillRect/>
          </a:stretch>
        </p:blipFill>
        <p:spPr>
          <a:xfrm>
            <a:off x="6804248" y="836712"/>
            <a:ext cx="2016224" cy="5615984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(34) ЦСЯ обложк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11760" y="260648"/>
            <a:ext cx="4248472" cy="6372707"/>
          </a:xfrm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5400" b="1" i="1" dirty="0" smtClean="0"/>
              <a:t>Отказаться от церковнославянского языка = сильно себя обеднить, </a:t>
            </a:r>
            <a:r>
              <a:rPr lang="ru-RU" sz="5400" b="1" i="1" dirty="0" err="1" smtClean="0"/>
              <a:t>примитизировать</a:t>
            </a:r>
            <a:r>
              <a:rPr lang="ru-RU" sz="5400" b="1" i="1" dirty="0" smtClean="0"/>
              <a:t> наше </a:t>
            </a:r>
            <a:r>
              <a:rPr lang="ru-RU" sz="5400" b="1" i="1" dirty="0" err="1" smtClean="0"/>
              <a:t>Богообщение</a:t>
            </a:r>
            <a:r>
              <a:rPr lang="ru-RU" sz="4400" b="1" i="1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Аргумент в пользу ЦСЯ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sz="3600" dirty="0" smtClean="0"/>
              <a:t>Ни у кого не вызывает возражений необходимость знания английского языка для профессионального роста. </a:t>
            </a:r>
          </a:p>
          <a:p>
            <a:pPr algn="just"/>
            <a:r>
              <a:rPr lang="ru-RU" sz="3600" dirty="0" smtClean="0"/>
              <a:t>Точно также для духовного роста требуется знание языка сакрального, языка, на котором молились святые, для того, чтобы и нам приобщиться к их духовному опыту.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32047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sz="6500" b="1" i="1" dirty="0" smtClean="0"/>
              <a:t>«Освоение нашими детьми ЦСЯ - это их </a:t>
            </a:r>
            <a:r>
              <a:rPr lang="ru-RU" sz="6500" b="1" i="1" dirty="0" err="1" smtClean="0"/>
              <a:t>воцерковление</a:t>
            </a:r>
            <a:r>
              <a:rPr lang="ru-RU" sz="6500" b="1" i="1" dirty="0" smtClean="0"/>
              <a:t>, введение во храм». </a:t>
            </a:r>
          </a:p>
          <a:p>
            <a:pPr algn="r"/>
            <a:r>
              <a:rPr lang="ru-RU" dirty="0" smtClean="0"/>
              <a:t>д.ф.н. Журавлев В.К.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548681"/>
            <a:ext cx="3672408" cy="39604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sz="5200" i="1" dirty="0" smtClean="0"/>
              <a:t>«Искони русские дети учились читать по Псалтири и Часослову, </a:t>
            </a:r>
          </a:p>
          <a:p>
            <a:r>
              <a:rPr lang="ru-RU" sz="5200" i="1" dirty="0" smtClean="0"/>
              <a:t>но затем…</a:t>
            </a:r>
          </a:p>
        </p:txBody>
      </p:sp>
      <p:pic>
        <p:nvPicPr>
          <p:cNvPr id="6" name="Содержимое 5" descr="ЦСЯ сем 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39952" y="3140968"/>
            <a:ext cx="4752528" cy="316835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4726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just"/>
            <a:r>
              <a:rPr lang="ru-RU" sz="4800" b="1" i="1" dirty="0" smtClean="0"/>
              <a:t>Церковнославянский язык был изгнан из системы народного образования...</a:t>
            </a:r>
          </a:p>
          <a:p>
            <a:pPr algn="just"/>
            <a:r>
              <a:rPr lang="ru-RU" sz="4800" b="1" i="1" dirty="0" smtClean="0"/>
              <a:t>Перебиты священнослужители, пастыри, дабы «рассеять стадо. </a:t>
            </a:r>
          </a:p>
          <a:p>
            <a:pPr algn="just"/>
            <a:r>
              <a:rPr lang="ru-RU" sz="4800" b="1" i="1" dirty="0" smtClean="0"/>
              <a:t>И где-то бродят ягнятки - русские ребятки… </a:t>
            </a:r>
          </a:p>
          <a:p>
            <a:pPr algn="r"/>
            <a:r>
              <a:rPr lang="ru-RU" dirty="0" smtClean="0"/>
              <a:t>д.ф.н. Журавлев В.К.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42617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2400" i="1" dirty="0" smtClean="0"/>
              <a:t>Но у нас есть </a:t>
            </a:r>
            <a:r>
              <a:rPr lang="ru-RU" sz="2400" b="1" i="1" dirty="0" smtClean="0"/>
              <a:t>священный рожок – церковно-славянский язык</a:t>
            </a:r>
            <a:r>
              <a:rPr lang="ru-RU" sz="2400" i="1" dirty="0" smtClean="0"/>
              <a:t>. </a:t>
            </a:r>
            <a:br>
              <a:rPr lang="ru-RU" sz="2400" i="1" dirty="0" smtClean="0"/>
            </a:br>
            <a:r>
              <a:rPr lang="ru-RU" sz="2400" i="1" dirty="0" smtClean="0"/>
              <a:t>Он-то и приведет русских ребяток в Храм Божий. </a:t>
            </a:r>
            <a:br>
              <a:rPr lang="ru-RU" sz="2400" i="1" dirty="0" smtClean="0"/>
            </a:br>
            <a:r>
              <a:rPr lang="ru-RU" sz="2400" i="1" dirty="0" smtClean="0"/>
              <a:t>И да воскреснет Русь Святая!»             </a:t>
            </a:r>
            <a:r>
              <a:rPr lang="ru-RU" sz="2000" i="1" dirty="0" smtClean="0"/>
              <a:t>(д.ф.н. Журавлев В.К.)</a:t>
            </a:r>
            <a:endParaRPr lang="ru-RU" sz="2400" i="1" dirty="0"/>
          </a:p>
        </p:txBody>
      </p:sp>
      <p:pic>
        <p:nvPicPr>
          <p:cNvPr id="11" name="Содержимое 10" descr="ЦСЯ сем 0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988840"/>
            <a:ext cx="4211672" cy="280831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9" name="Содержимое 8" descr="SDC1224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16016" y="3212976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813</TotalTime>
  <Words>915</Words>
  <Application>Microsoft Office PowerPoint</Application>
  <PresentationFormat>Экран (4:3)</PresentationFormat>
  <Paragraphs>91</Paragraphs>
  <Slides>35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ЦЕРКОВНОСЛАВЯНСКИЙ  ЯЗЫК</vt:lpstr>
      <vt:lpstr>Слайд 2</vt:lpstr>
      <vt:lpstr>Слайд 3</vt:lpstr>
      <vt:lpstr>Слайд 4</vt:lpstr>
      <vt:lpstr>Аргумент в пользу ЦСЯ</vt:lpstr>
      <vt:lpstr>Слайд 6</vt:lpstr>
      <vt:lpstr>Слайд 7</vt:lpstr>
      <vt:lpstr>Слайд 8</vt:lpstr>
      <vt:lpstr>Но у нас есть священный рожок – церковно-славянский язык.  Он-то и приведет русских ребяток в Храм Божий.  И да воскреснет Русь Святая!»             (д.ф.н. Журавлев В.К.)</vt:lpstr>
      <vt:lpstr>Слайд 10</vt:lpstr>
      <vt:lpstr>Слайд 11</vt:lpstr>
      <vt:lpstr>10-11 лет</vt:lpstr>
      <vt:lpstr>Слайд 13</vt:lpstr>
      <vt:lpstr>11-12 лет</vt:lpstr>
      <vt:lpstr>Слайд 15</vt:lpstr>
      <vt:lpstr>Слайд 16</vt:lpstr>
      <vt:lpstr>Слайд 17</vt:lpstr>
      <vt:lpstr>Слайд 18</vt:lpstr>
      <vt:lpstr>Иже и И десятиричное</vt:lpstr>
      <vt:lpstr>Слайд 20</vt:lpstr>
      <vt:lpstr>Слайд 21</vt:lpstr>
      <vt:lpstr>Слайд 22</vt:lpstr>
      <vt:lpstr>Слайд 23</vt:lpstr>
      <vt:lpstr>Назидание из старинного орфографического руководства</vt:lpstr>
      <vt:lpstr>Слайд 25</vt:lpstr>
      <vt:lpstr>Дополнительное пособие</vt:lpstr>
      <vt:lpstr>Молебен с чтением канона священномученику Илариону Троицкому</vt:lpstr>
      <vt:lpstr>Молебен с чтением канона св.равноапостольным Кириллу и Мефодию</vt:lpstr>
      <vt:lpstr>Молебен с чтением канона св.равноапостольным Кириллу и Мефодию</vt:lpstr>
      <vt:lpstr>Слайд 30</vt:lpstr>
      <vt:lpstr>Слайд 31</vt:lpstr>
      <vt:lpstr>Слайд 32</vt:lpstr>
      <vt:lpstr>Слайд 33</vt:lpstr>
      <vt:lpstr>Церковнославянская азбука </vt:lpstr>
      <vt:lpstr>Слайд 35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Церковнославянский язык</dc:title>
  <dc:creator>Захарова Лариса Александровна</dc:creator>
  <cp:keywords>УМК Вертоград</cp:keywords>
  <cp:lastModifiedBy>Лариса</cp:lastModifiedBy>
  <cp:revision>92</cp:revision>
  <dcterms:created xsi:type="dcterms:W3CDTF">2012-11-18T17:14:05Z</dcterms:created>
  <dcterms:modified xsi:type="dcterms:W3CDTF">2014-02-14T09:35:59Z</dcterms:modified>
  <cp:category>Воскресная школа</cp:category>
</cp:coreProperties>
</file>