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2"/>
  </p:notesMasterIdLst>
  <p:handoutMasterIdLst>
    <p:handoutMasterId r:id="rId23"/>
  </p:handoutMasterIdLst>
  <p:sldIdLst>
    <p:sldId id="261" r:id="rId2"/>
    <p:sldId id="257" r:id="rId3"/>
    <p:sldId id="263" r:id="rId4"/>
    <p:sldId id="262" r:id="rId5"/>
    <p:sldId id="265" r:id="rId6"/>
    <p:sldId id="266" r:id="rId7"/>
    <p:sldId id="267" r:id="rId8"/>
    <p:sldId id="268" r:id="rId9"/>
    <p:sldId id="269" r:id="rId10"/>
    <p:sldId id="280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1" r:id="rId21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87455" autoAdjust="0"/>
  </p:normalViewPr>
  <p:slideViewPr>
    <p:cSldViewPr>
      <p:cViewPr>
        <p:scale>
          <a:sx n="70" d="100"/>
          <a:sy n="70" d="100"/>
        </p:scale>
        <p:origin x="-516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9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920" y="-96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E9F93DA-ECED-44E5-BE4E-4320B1554C65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4ECC324-4F19-4B4A-97F8-47E665173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CB63DD2-BEC4-40EF-BCED-A2494F9134BD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8BC3DDF-C57E-4EEA-9193-D414959C0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Курс «Св. Писание Нового Завета»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7080AE-5B3A-48D4-9FBB-99743EAB6BC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Здесь мы уже обращаемся к первоисточнику, читаем, как об этом знакомом им событии (Благовещении, Рождестве Христове, Крещении) написано в Евангелии. Дополняем уроки тропарями и кондаками праздников, приобщая детей к богослужебной культуре. </a:t>
            </a:r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562488-BC43-486B-B367-7874AE309E3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Это касается как двунадесятых праздников, так и событий Страстной седмицы, переживание которых Церковью мы тоже постарались отразить в этом курсе. Десять уроков, посвященных непосредственно искупительной жертве Господа, мы объединили в цикл «Крестный путь Спасителя». На этих уроках помимо чтения Евангельских эпизодов, в Рабочие Тетради включены тексты отдельных песнопений Страстной Седмицы, которые разбираются нами и прослушиваются. Завершается этот цикл презентацией, составленной из художественных произведений с сюжетами Страстей Христовых. </a:t>
            </a:r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B8F6CC-42EC-4BCB-99D2-2481DCC6D1A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О педагогическом значении переживания Страстных событий говорит Софья Куломзина: «Если дети сумели понять и сочувственно пережить неразрывность Страстей Господних и Его Воскресения, то в них заложена основа христианского понимания страданий»</a:t>
            </a:r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6DAB33-35A7-4315-862B-8A5C45C37F3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Знакомство ребенка с Богочеловеческой Личностью Христа происходит, во-первых,  через таинственное общение с Ним в Церкви, и, во-вторых, через Его учение: Нагорную проповедь, притчи. 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56FCB7-2184-4908-9D1A-2F36FB9241F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При изучении Нагорной проповеди обращаем внимание детей на то, насколько выше предложенные в ней заповеди по сравнению с Моисеевым Законом. 10 заповедей не вызывают сомнения в необходимости их соблюдения. </a:t>
            </a:r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800746-2FFC-4B16-8FAF-6DEC441DFEB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А вот заповедь «подставить щеку» как альтернатива заповеди «око за око» уже не кажется логичной «нормальному» человеку. Действительно, царство Христа «не от мира сего», и наши дети должны быть готовы к тому, что не всегда их христианское поведение будет адекватно оценено современным обществом. </a:t>
            </a:r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5B2F4A-D54D-43B4-B7E3-E3F461105F0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Притчи Христовы в этом возрасте детьми воспринимаются легко и с удовольствием. Мы разбираем их с помощью табличек. В один столбик вносим образ из Притчи, а в соседний записываем его толкование, сопровождаем образ картинками-подсказками.</a:t>
            </a:r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88D20F-D61E-496E-8E2F-3C475374531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Притчи Христовы в этом возрасте детьми воспринимаются легко и с удовольствием. Мы разбираем их с помощью табличек. В один столбик вносим образ из Притчи, а в соседний записываем его толкование, сопровождаем образ картинками-подсказками.</a:t>
            </a:r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B907C1-079F-40FA-BA11-3A81B147263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На уроках, посвященных чудесам Христовым, обращаем внимание учеников на то, что чудеса Христовы - это не просто волшебство, не «чудо ради чуда». Чудеса Христовы важны для нас тем, что, во-первых, обнаруживают человеколюбие Божие, а, во-вторых, убеждают нас в обладании Христом Божественной природой наряду с человеческой. </a:t>
            </a:r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AF3120-DD33-4EFB-9C87-B070ED9ECFF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Этот второй момент актуален еще в связи с тем, что, к сожалению, нашим детям не всегда удается избежать назойливой прозелитической деятельности арианствующих сектантов, (к примеру, «Свидетелей Иеговы», отрицающих божество Иисуса Христа). Наши воспитанники не раз приносили в школу красочные брошюры общества «Сторожевой башни». </a:t>
            </a:r>
          </a:p>
          <a:p>
            <a:pPr>
              <a:spcBef>
                <a:spcPct val="0"/>
              </a:spcBef>
            </a:pPr>
            <a:r>
              <a:rPr lang="ru-RU" smtClean="0"/>
              <a:t>Поэтому, мы считаем необходимым акцентировать внимание учеников на евангельских эпизодах, доказывающих, что Христос - всемогущий Бог, имеющий власть над стихиями и нечистыми духами.</a:t>
            </a:r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986406-076E-4821-B69F-5AF5B930D0A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Важность этого курса такова, что его изучению мы посвящаем два года. Слушателями его являются дети 10-12 лет. В младших классах они уже кратко познакомились с главными евангельскими событиями, теперь настало время более пристального изучения Евангелия - Книги книг.</a:t>
            </a:r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67CD8B-EACB-4798-B74D-FCA31303299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И над самой смертью</a:t>
            </a:r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13E2D7-1241-4812-847A-13B03BB0A2F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204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EA84CF-81BD-4C6F-A8B7-E4651069D2B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Впервые, не считая нескольких обращений к книге Бытия в предыдущем курсе, мы начинаем непосредственно работать</a:t>
            </a:r>
            <a:r>
              <a:rPr lang="ru-RU" b="1" dirty="0" smtClean="0"/>
              <a:t> </a:t>
            </a:r>
            <a:r>
              <a:rPr lang="ru-RU" dirty="0" smtClean="0"/>
              <a:t>с текстом Писания. К этому времени большинство учащихся уже прочитали Библию в пересказе для детей, и теперь нам кажется правильным приучить их пользоваться оригинальным текстом.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Ни для кого не секрет, что учащиеся протестантских воскресных школ ориентируются в Библии в сотни раз увереннее наших воспитанников. Конечно, Православная Церковь никогда не ставила задачи перед своими чадами заучить как можно больше библейских стихов на все случаи жизни и уметь сходу процитировать стих с непременным указанием его номера.  Но зачастую наши насмешки над протестантами являются еще и оправданием нашего нежелания регулярно читать Библию.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Реалии нашего времени таковы, что слова апостола Петра «будьте всегда готовы всякому, требующему у вас отчета в вашем уповании, дать ответ с кротостью и благоговением» (1Пет 3:15) звучат особенно актуально в условиях соседства Православной Церкви с многочисленными протестантскими общинами. Поэтому научить ребенка регулярно читать Евангелие, находить нужный отрывок является одной из задач данного курса. </a:t>
            </a:r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92AFBB-C8CF-4F1F-9366-2A158EE907E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Первые вводные уроки посвящены понятиям: «Источник знаний о Боге. Откровение. Писание и Предание. Состав Библии. Писатели  Библии. Евангелисты». </a:t>
            </a:r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786360-A743-4693-86BE-1CF564A5EF8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266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CE0A93-59F6-4042-B7D8-CD2106D3CF5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lang="ru-RU" smtClean="0"/>
              <a:t>На уроке, посвященном евангелистам, делаем четыре закладки с их символами (ангел, лев, телец, орел). На странице каждого урока за названием темы следует ссылка на евангельский отрывок, предназначенный для чтения, эта ссылка сопровождается таким же значком-символом евангелиста. Освоив  общепринятые сокращения, дети в дальнейшем без труда находят указанный отрывок.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Перед преподавателем новозаветной истории стоят две основные задачи: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dirty="0" smtClean="0"/>
              <a:t>для логического завершения библейского повествования необходимо показать исполнение в Новом Завете обетования Божия - восстановления утраченного союза с людьми, исправления последствий их ослушания;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740721-9676-4ED3-90A8-85A8023C5BA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2) дать ребенку идеальный пример для подражания, для чего предстоит постараться раскрыть перед учениками Богочеловеческую Личность Иисуса Христа в максимальной полноте и красоте. 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C3F8F8-6880-4E4D-B8FA-670A1ECE5F7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Мы избрали путь хронологически последовательного изложения событий. При таком подходе изучение самых драматических событий Евангелия приходятся на конец второго года обучения. А вначале детям предлагается вспомнить обстоятельства рождения и детства Богоизбранной Отроковицы, Благовещения, Рождества Христова. Главные евангельские события, которые Церковь наиболее торжественно отмечает в двунадесятых праздниках, уже знакомы нашим ученикам, но в этом курсе они повторяются на новом уровне. </a:t>
            </a:r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0CF6F9-CD11-4C20-A2A5-58807DD9F67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59200-9B9F-495D-ADEB-91B17AFDAA47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03D3-4697-4917-B1BD-7D43B9554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DBB6-5DFC-4A17-B1BC-A28D029B3CDC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83E63-B9C5-4B60-9263-514230DC4F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4C30D-92EB-4625-970F-D8E7F38A0560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4D578-B38F-4AFC-9AB9-8C7E460C4F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7D098-7635-44E8-AA40-4CB43B16B446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8D90D-4E8A-43CB-80CF-7ED42F84F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8EEE6-B0F6-4021-AF3A-5089CA9FC441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98301-9C1F-4CED-BF81-45B86E9A89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71D28-5DA4-4D56-AD26-382C73C89B8F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45F8-D31C-45F1-88AD-9953173217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A008E-AA97-4B53-A082-D668924459F1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12FD1-A646-4967-86D6-D722F33BC6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E5C4D-863D-4088-BBBB-A0C73BCFCF7F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6DEE5-B234-4E5B-9948-2C8FB1E4A0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4D477-5071-42DD-A8CF-FCBA8B8AA4C1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87884-217C-4E65-AAAC-8F22155252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8CE9B-3093-4810-8350-B8305AD73585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7DF82-D8C8-4CF3-A50D-491159837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0F20F-43E2-4746-9AAE-04CE14DAE371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66492-FEDE-4928-BC4C-0A66A90D1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1DA5A7-9FD2-4575-BED7-551D581EF772}" type="datetimeFigureOut">
              <a:rPr lang="ru-RU"/>
              <a:pPr>
                <a:defRPr/>
              </a:pPr>
              <a:t>28.02.2013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D0046A-9A89-4471-9E27-43EA4B98DD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4" r:id="rId2"/>
    <p:sldLayoutId id="2147483813" r:id="rId3"/>
    <p:sldLayoutId id="2147483812" r:id="rId4"/>
    <p:sldLayoutId id="2147483811" r:id="rId5"/>
    <p:sldLayoutId id="2147483810" r:id="rId6"/>
    <p:sldLayoutId id="2147483809" r:id="rId7"/>
    <p:sldLayoutId id="2147483808" r:id="rId8"/>
    <p:sldLayoutId id="2147483807" r:id="rId9"/>
    <p:sldLayoutId id="2147483806" r:id="rId10"/>
    <p:sldLayoutId id="21474838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_RT_NZ_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9975" y="188913"/>
            <a:ext cx="4319588" cy="6480175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Содержимое 6" descr="НЗ сем 0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1550" y="620713"/>
            <a:ext cx="6832600" cy="452596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Крестный путь Спасителя</a:t>
            </a:r>
            <a:endParaRPr lang="ru-RU" dirty="0"/>
          </a:p>
        </p:txBody>
      </p:sp>
      <p:pic>
        <p:nvPicPr>
          <p:cNvPr id="35842" name="Содержимое 4" descr="05 РТ-5 НОВЫЙ ЗАВЕТ 2 часть_Страница_45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76300" y="1600200"/>
            <a:ext cx="3200400" cy="4525963"/>
          </a:xfrm>
        </p:spPr>
      </p:pic>
      <p:pic>
        <p:nvPicPr>
          <p:cNvPr id="35843" name="Содержимое 5" descr="05 РТ-5 НОВЫЙ ЗАВЕТ 2 часть_Страница_46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067300" y="1600200"/>
            <a:ext cx="3200400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i="1" dirty="0" smtClean="0"/>
              <a:t>«Если дети сумели понять и сочувственно пережить неразрывность Страстей Господних и Его Воскресения, то в них заложена </a:t>
            </a:r>
            <a:r>
              <a:rPr lang="ru-RU" sz="4000" b="1" i="1" dirty="0" smtClean="0"/>
              <a:t>основа христианского понимания страданий</a:t>
            </a:r>
            <a:r>
              <a:rPr lang="ru-RU" sz="4000" i="1" dirty="0" smtClean="0"/>
              <a:t>»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i="1" dirty="0" smtClean="0"/>
              <a:t>Софья Куломзина</a:t>
            </a:r>
            <a:endParaRPr lang="ru-RU" i="1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 педагогическом значении переживания Страстных событий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3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Знакомство ребенка с Богочеловеческой Личностью Христа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65400"/>
            <a:ext cx="8229600" cy="3560763"/>
          </a:xfrm>
        </p:spPr>
        <p:txBody>
          <a:bodyPr rtlCol="0">
            <a:normAutofit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4800" dirty="0" smtClean="0"/>
              <a:t>через </a:t>
            </a:r>
            <a:r>
              <a:rPr lang="ru-RU" sz="4800" b="1" dirty="0" smtClean="0"/>
              <a:t>таинственное общение </a:t>
            </a:r>
            <a:r>
              <a:rPr lang="ru-RU" sz="4800" dirty="0" smtClean="0"/>
              <a:t>с Ним в Церкви,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4800" dirty="0" smtClean="0"/>
              <a:t>через Его </a:t>
            </a:r>
            <a:r>
              <a:rPr lang="ru-RU" sz="4800" b="1" dirty="0" smtClean="0"/>
              <a:t>учение</a:t>
            </a:r>
            <a:r>
              <a:rPr lang="ru-RU" sz="4800" dirty="0" smtClean="0"/>
              <a:t>: Нагорную проповедь, притчи.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6" name="Содержимое 6" descr="04 РТ-4 НОВЫЙ ЗАВЕТ 1 часть_Страница_55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620713"/>
            <a:ext cx="4137025" cy="5853112"/>
          </a:xfrm>
        </p:spPr>
      </p:pic>
      <p:sp>
        <p:nvSpPr>
          <p:cNvPr id="41987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4" name="Содержимое 7" descr="04 РТ-4 НОВЫЙ ЗАВЕТ 1 часть_Страница_33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062413" y="273050"/>
            <a:ext cx="4137025" cy="5853113"/>
          </a:xfrm>
        </p:spPr>
      </p:pic>
      <p:sp>
        <p:nvSpPr>
          <p:cNvPr id="44035" name="Текст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Притчи</a:t>
            </a:r>
            <a:endParaRPr lang="ru-RU" dirty="0"/>
          </a:p>
        </p:txBody>
      </p:sp>
      <p:pic>
        <p:nvPicPr>
          <p:cNvPr id="46082" name="Содержимое 7" descr="04 РТ-4 НОВЫЙ ЗАВЕТ 1 часть_Страница_37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76300" y="1600200"/>
            <a:ext cx="3200400" cy="4525963"/>
          </a:xfrm>
        </p:spPr>
      </p:pic>
      <p:pic>
        <p:nvPicPr>
          <p:cNvPr id="46083" name="Содержимое 8" descr="04 РТ-4 НОВЫЙ ЗАВЕТ 1 часть_Страница_38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067300" y="1600200"/>
            <a:ext cx="3200400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8130" name="Содержимое 6" descr="05 РТ-5 НОВЫЙ ЗАВЕТ 2 часть_Страница_23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76300" y="1600200"/>
            <a:ext cx="3200400" cy="4525963"/>
          </a:xfrm>
        </p:spPr>
      </p:pic>
      <p:pic>
        <p:nvPicPr>
          <p:cNvPr id="48131" name="Содержимое 10" descr="05 РТ-5 НОВЫЙ ЗАВЕТ 2 часть_Страница_24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067300" y="1600200"/>
            <a:ext cx="3200400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Чудеса Христовы</a:t>
            </a:r>
            <a:endParaRPr lang="ru-RU" dirty="0"/>
          </a:p>
        </p:txBody>
      </p:sp>
      <p:sp>
        <p:nvSpPr>
          <p:cNvPr id="50178" name="Содержимое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088"/>
          </a:xfrm>
        </p:spPr>
        <p:txBody>
          <a:bodyPr/>
          <a:lstStyle/>
          <a:p>
            <a:r>
              <a:rPr lang="ru-RU" smtClean="0"/>
              <a:t>это не просто волшебство, не «чудо ради чуда». </a:t>
            </a:r>
          </a:p>
          <a:p>
            <a:r>
              <a:rPr lang="ru-RU" smtClean="0"/>
              <a:t>во-первых, обнаруживают человеколюбие Божие, </a:t>
            </a:r>
          </a:p>
          <a:p>
            <a:r>
              <a:rPr lang="ru-RU" smtClean="0"/>
              <a:t>во-вторых, убеждают нас в обладании Христом Божественной природой наряду с человеческой. 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Христос - всемогущий Бог, имеющий власть над стихиями и нечистыми духами.</a:t>
            </a:r>
          </a:p>
        </p:txBody>
      </p:sp>
      <p:pic>
        <p:nvPicPr>
          <p:cNvPr id="52226" name="Содержимое 4" descr="Чудеса0003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52227" name="Содержимое 7" descr="Наинская вдова 1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64088" y="1600200"/>
            <a:ext cx="3806825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/>
              <a:t>10-12 лет</a:t>
            </a:r>
            <a:endParaRPr lang="ru-RU" sz="6000" b="1" dirty="0"/>
          </a:p>
        </p:txBody>
      </p:sp>
      <p:pic>
        <p:nvPicPr>
          <p:cNvPr id="17410" name="Содержимое 19" descr="НЗ сем 05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3692525"/>
            <a:ext cx="4194175" cy="2797175"/>
          </a:xfrm>
        </p:spPr>
      </p:pic>
      <p:pic>
        <p:nvPicPr>
          <p:cNvPr id="17411" name="Содержимое 18" descr="НЗ сем 02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1773238"/>
            <a:ext cx="4213225" cy="2808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5 РТ-5 НОВЫЙ ЗАВЕТ 2 часть_Страница_50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3850" y="549275"/>
            <a:ext cx="4071938" cy="57594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Содержимое 5" descr="05 РТ-5 НОВЫЙ ЗАВЕТ 2 часть_Страница_51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87900" y="549275"/>
            <a:ext cx="4071938" cy="57594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36838"/>
            <a:ext cx="5038725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8363" y="249238"/>
            <a:ext cx="557053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5"/>
          <a:srcRect r="49960"/>
          <a:stretch>
            <a:fillRect/>
          </a:stretch>
        </p:blipFill>
        <p:spPr bwMode="auto">
          <a:xfrm>
            <a:off x="219075" y="277813"/>
            <a:ext cx="3063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5"/>
          <a:srcRect l="51062"/>
          <a:stretch>
            <a:fillRect/>
          </a:stretch>
        </p:blipFill>
        <p:spPr bwMode="auto">
          <a:xfrm>
            <a:off x="5849938" y="5518150"/>
            <a:ext cx="29972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400" dirty="0" smtClean="0"/>
              <a:t>«Будьте всегда готовы всякому, требующему у вас отчета в вашем уповании, дать ответ с кротостью и благоговением» 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400" dirty="0" smtClean="0"/>
              <a:t>(1Пет 3:15)</a:t>
            </a:r>
            <a:endParaRPr lang="ru-RU" sz="4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850" y="273050"/>
            <a:ext cx="3887788" cy="116205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Источник </a:t>
            </a:r>
            <a:r>
              <a:rPr lang="ru-RU" sz="3200" smtClean="0"/>
              <a:t>знаний </a:t>
            </a:r>
            <a:br>
              <a:rPr lang="ru-RU" sz="3200" smtClean="0"/>
            </a:br>
            <a:r>
              <a:rPr lang="ru-RU" sz="3200" smtClean="0"/>
              <a:t>о </a:t>
            </a:r>
            <a:r>
              <a:rPr lang="ru-RU" sz="3200" dirty="0" smtClean="0"/>
              <a:t>Боге </a:t>
            </a:r>
            <a:endParaRPr lang="ru-RU" sz="3200" dirty="0"/>
          </a:p>
        </p:txBody>
      </p:sp>
      <p:pic>
        <p:nvPicPr>
          <p:cNvPr id="7" name="Содержимое 6" descr="04 РТ-4 НОВЫЙ ЗАВЕТ 1 часть_Страница_0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0563" y="260350"/>
            <a:ext cx="4325937" cy="61198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555" name="Содержимое 5"/>
          <p:cNvSpPr>
            <a:spLocks noGrp="1"/>
          </p:cNvSpPr>
          <p:nvPr>
            <p:ph type="body" sz="half" idx="2"/>
          </p:nvPr>
        </p:nvSpPr>
        <p:spPr>
          <a:xfrm>
            <a:off x="457200" y="1916113"/>
            <a:ext cx="3538538" cy="43926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ru-RU" sz="2800" smtClean="0"/>
              <a:t>Откровение. </a:t>
            </a:r>
          </a:p>
          <a:p>
            <a:pPr>
              <a:buFont typeface="Arial" charset="0"/>
              <a:buChar char="•"/>
            </a:pPr>
            <a:r>
              <a:rPr lang="ru-RU" sz="2800" smtClean="0"/>
              <a:t>Писание и Предание. </a:t>
            </a:r>
          </a:p>
          <a:p>
            <a:pPr>
              <a:buFont typeface="Arial" charset="0"/>
              <a:buChar char="•"/>
            </a:pPr>
            <a:r>
              <a:rPr lang="ru-RU" sz="2800" smtClean="0"/>
              <a:t>Состав Библии. </a:t>
            </a:r>
          </a:p>
          <a:p>
            <a:pPr>
              <a:buFont typeface="Arial" charset="0"/>
              <a:buChar char="•"/>
            </a:pPr>
            <a:r>
              <a:rPr lang="ru-RU" sz="2800" smtClean="0"/>
              <a:t>Писатели  Библии.</a:t>
            </a:r>
          </a:p>
          <a:p>
            <a:pPr>
              <a:buFont typeface="Arial" charset="0"/>
              <a:buChar char="•"/>
            </a:pPr>
            <a:r>
              <a:rPr lang="ru-RU" sz="2800" smtClean="0"/>
              <a:t>Евангелисты.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/>
          <p:cNvPicPr>
            <a:picLocks noChangeAspect="1" noChangeArrowheads="1"/>
          </p:cNvPicPr>
          <p:nvPr/>
        </p:nvPicPr>
        <p:blipFill>
          <a:blip r:embed="rId3"/>
          <a:srcRect l="20479" t="10471" r="12859" b="42099"/>
          <a:stretch>
            <a:fillRect/>
          </a:stretch>
        </p:blipFill>
        <p:spPr bwMode="auto">
          <a:xfrm>
            <a:off x="250825" y="152400"/>
            <a:ext cx="6478588" cy="651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7425" y="2492375"/>
            <a:ext cx="5349875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Задачи курса «Новый Завет»</a:t>
            </a:r>
            <a:endParaRPr lang="ru-RU" dirty="0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mtClean="0"/>
              <a:t>1) </a:t>
            </a:r>
            <a:r>
              <a:rPr lang="ru-RU" sz="4000" smtClean="0"/>
              <a:t>Для логического завершения библейского повествования показать </a:t>
            </a:r>
            <a:r>
              <a:rPr lang="ru-RU" sz="4000" u="sng" smtClean="0"/>
              <a:t>исполнение в Новом Завете обетования Божия </a:t>
            </a:r>
            <a:r>
              <a:rPr lang="ru-RU" sz="4000" smtClean="0"/>
              <a:t>- восстановления утраченного союза с людьми, исправления последствий их ослушания;</a:t>
            </a:r>
            <a:endParaRPr lang="ru-RU" sz="3600" smtClean="0"/>
          </a:p>
          <a:p>
            <a:endParaRPr lang="ru-RU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Задачи курса «Новый Завет»</a:t>
            </a:r>
            <a:endParaRPr lang="ru-RU" dirty="0"/>
          </a:p>
        </p:txBody>
      </p:sp>
      <p:sp>
        <p:nvSpPr>
          <p:cNvPr id="2969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mtClean="0"/>
              <a:t>2) </a:t>
            </a:r>
            <a:r>
              <a:rPr lang="ru-RU" sz="4000" smtClean="0"/>
              <a:t>Дать ребенку идеальный пример для подражания, для чего предстоит постараться раскрыть перед учениками Богочеловеческую Личность Иисуса Христа в максимальной полноте и красоте. </a:t>
            </a:r>
            <a:endParaRPr lang="ru-RU" smtClean="0"/>
          </a:p>
          <a:p>
            <a:endParaRPr lang="ru-RU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Содержимое 6" descr="04 РТ-4 НОВЫЙ ЗАВЕТ 1 часть_Страница_05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404813"/>
            <a:ext cx="4073525" cy="5759450"/>
          </a:xfrm>
        </p:spPr>
      </p:pic>
      <p:pic>
        <p:nvPicPr>
          <p:cNvPr id="31746" name="Содержимое 9" descr="04 РТ-4 НОВЫЙ ЗАВЕТ 1 часть_Страница_09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87900" y="404813"/>
            <a:ext cx="4071938" cy="575945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</TotalTime>
  <Words>1003</Words>
  <Application>Microsoft Office PowerPoint</Application>
  <PresentationFormat>Экран (4:3)</PresentationFormat>
  <Paragraphs>73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Calibri</vt:lpstr>
      <vt:lpstr>Arial</vt:lpstr>
      <vt:lpstr>Тема Office</vt:lpstr>
      <vt:lpstr>Слайд 1</vt:lpstr>
      <vt:lpstr>10-12 лет</vt:lpstr>
      <vt:lpstr>Слайд 3</vt:lpstr>
      <vt:lpstr>Слайд 4</vt:lpstr>
      <vt:lpstr>Источник знаний  о Боге </vt:lpstr>
      <vt:lpstr>Слайд 6</vt:lpstr>
      <vt:lpstr>Задачи курса «Новый Завет»</vt:lpstr>
      <vt:lpstr>Задачи курса «Новый Завет»</vt:lpstr>
      <vt:lpstr>Слайд 9</vt:lpstr>
      <vt:lpstr>Слайд 10</vt:lpstr>
      <vt:lpstr>Крестный путь Спасителя</vt:lpstr>
      <vt:lpstr>О педагогическом значении переживания Страстных событий</vt:lpstr>
      <vt:lpstr>Знакомство ребенка с Богочеловеческой Личностью Христа </vt:lpstr>
      <vt:lpstr>Слайд 14</vt:lpstr>
      <vt:lpstr>Слайд 15</vt:lpstr>
      <vt:lpstr>Притчи</vt:lpstr>
      <vt:lpstr>Слайд 17</vt:lpstr>
      <vt:lpstr>Чудеса Христовы</vt:lpstr>
      <vt:lpstr>Христос - всемогущий Бог, имеющий власть над стихиями и нечистыми духами.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ХРАМОВЕДЕНИЕ</dc:title>
  <dc:creator>Лариса</dc:creator>
  <cp:lastModifiedBy>Admin</cp:lastModifiedBy>
  <cp:revision>33</cp:revision>
  <dcterms:created xsi:type="dcterms:W3CDTF">2012-11-18T17:14:05Z</dcterms:created>
  <dcterms:modified xsi:type="dcterms:W3CDTF">2013-02-28T15:53:19Z</dcterms:modified>
</cp:coreProperties>
</file>