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9" r:id="rId10"/>
    <p:sldId id="268" r:id="rId11"/>
    <p:sldId id="280" r:id="rId12"/>
    <p:sldId id="270" r:id="rId13"/>
    <p:sldId id="273" r:id="rId14"/>
    <p:sldId id="271" r:id="rId15"/>
    <p:sldId id="272" r:id="rId16"/>
    <p:sldId id="286" r:id="rId17"/>
    <p:sldId id="285" r:id="rId18"/>
    <p:sldId id="284" r:id="rId19"/>
    <p:sldId id="274" r:id="rId20"/>
    <p:sldId id="275" r:id="rId21"/>
    <p:sldId id="276" r:id="rId22"/>
    <p:sldId id="277" r:id="rId23"/>
    <p:sldId id="278" r:id="rId24"/>
    <p:sldId id="281" r:id="rId25"/>
    <p:sldId id="283" r:id="rId26"/>
    <p:sldId id="282" r:id="rId27"/>
    <p:sldId id="287" r:id="rId28"/>
    <p:sldId id="288" r:id="rId29"/>
    <p:sldId id="289" r:id="rId30"/>
    <p:sldId id="290" r:id="rId31"/>
    <p:sldId id="27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50888-1071-488E-A979-F99466F79D4C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30F8E-DE7A-4828-85E9-D429E56E23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692696"/>
            <a:ext cx="7160840" cy="2808311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Тема: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b="1" u="sng" dirty="0" smtClean="0">
                <a:solidFill>
                  <a:srgbClr val="FF0000"/>
                </a:solidFill>
              </a:rPr>
              <a:t>Использование национально – регионального компонента в </a:t>
            </a:r>
            <a:r>
              <a:rPr lang="ru-RU" sz="4000" b="1" u="sng" dirty="0" err="1" smtClean="0">
                <a:solidFill>
                  <a:srgbClr val="FF0000"/>
                </a:solidFill>
              </a:rPr>
              <a:t>Яренской</a:t>
            </a:r>
            <a:r>
              <a:rPr lang="ru-RU" sz="4000" b="1" u="sng" dirty="0" smtClean="0">
                <a:solidFill>
                  <a:srgbClr val="FF0000"/>
                </a:solidFill>
              </a:rPr>
              <a:t> начальной школе.</a:t>
            </a:r>
            <a:endParaRPr lang="ru-RU" sz="40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3506366"/>
            <a:ext cx="71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u="sng" dirty="0" smtClean="0"/>
              <a:t>Подготовила:</a:t>
            </a:r>
          </a:p>
          <a:p>
            <a:pPr algn="r"/>
            <a:r>
              <a:rPr lang="ru-RU" sz="2400" i="1" dirty="0" err="1" smtClean="0"/>
              <a:t>Каспирович</a:t>
            </a:r>
            <a:r>
              <a:rPr lang="ru-RU" sz="2400" i="1" dirty="0" smtClean="0"/>
              <a:t> Наталья Леонидовна,</a:t>
            </a:r>
          </a:p>
          <a:p>
            <a:pPr algn="r"/>
            <a:r>
              <a:rPr lang="ru-RU" sz="2400" i="1" dirty="0"/>
              <a:t>у</a:t>
            </a:r>
            <a:r>
              <a:rPr lang="ru-RU" sz="2400" i="1" dirty="0" smtClean="0"/>
              <a:t>читель начальных классов </a:t>
            </a:r>
          </a:p>
          <a:p>
            <a:pPr algn="r"/>
            <a:r>
              <a:rPr lang="ru-RU" sz="2400" i="1" dirty="0" smtClean="0"/>
              <a:t>МБОУ «</a:t>
            </a:r>
            <a:r>
              <a:rPr lang="ru-RU" sz="2400" i="1" dirty="0" err="1" smtClean="0"/>
              <a:t>Яренская</a:t>
            </a:r>
            <a:r>
              <a:rPr lang="ru-RU" sz="2400" i="1" dirty="0" smtClean="0"/>
              <a:t> СШ», села Яренск, </a:t>
            </a:r>
          </a:p>
          <a:p>
            <a:pPr algn="r"/>
            <a:r>
              <a:rPr lang="ru-RU" sz="2400" i="1" dirty="0" smtClean="0"/>
              <a:t>Ленского района, Архангельской области.</a:t>
            </a:r>
            <a:endParaRPr lang="ru-RU" sz="2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941168"/>
            <a:ext cx="993105" cy="114882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Виды работ на уроках рус. языка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Использование </a:t>
            </a:r>
            <a:r>
              <a:rPr lang="ru-RU" dirty="0"/>
              <a:t>местного языкового материала на уроках </a:t>
            </a:r>
            <a:r>
              <a:rPr lang="ru-RU" b="1" i="1" dirty="0"/>
              <a:t>русского </a:t>
            </a:r>
            <a:r>
              <a:rPr lang="ru-RU" b="1" i="1" dirty="0" smtClean="0"/>
              <a:t>языка</a:t>
            </a:r>
            <a:endParaRPr lang="ru-RU" dirty="0"/>
          </a:p>
          <a:p>
            <a:r>
              <a:rPr lang="ru-RU" dirty="0" smtClean="0"/>
              <a:t>Работа </a:t>
            </a:r>
            <a:r>
              <a:rPr lang="ru-RU" dirty="0"/>
              <a:t>над значением слова (пушица, нерпа, </a:t>
            </a:r>
            <a:r>
              <a:rPr lang="ru-RU" dirty="0" smtClean="0"/>
              <a:t>пуночка</a:t>
            </a:r>
            <a:r>
              <a:rPr lang="ru-RU" dirty="0"/>
              <a:t>, </a:t>
            </a:r>
            <a:r>
              <a:rPr lang="ru-RU" dirty="0" smtClean="0"/>
              <a:t>кулебяка </a:t>
            </a:r>
            <a:r>
              <a:rPr lang="ru-RU" dirty="0"/>
              <a:t>и др.).  Для толкования значений слов используются наглядный и описательный приёмы. Работая с такими словами как </a:t>
            </a:r>
            <a:r>
              <a:rPr lang="ru-RU" dirty="0" smtClean="0"/>
              <a:t>медуница, </a:t>
            </a:r>
            <a:r>
              <a:rPr lang="ru-RU" dirty="0"/>
              <a:t>рябчик, косторез и др.  используется словообразовательный приём</a:t>
            </a:r>
            <a:r>
              <a:rPr lang="ru-RU" i="1" dirty="0"/>
              <a:t>.   </a:t>
            </a:r>
            <a:endParaRPr lang="ru-RU" dirty="0"/>
          </a:p>
          <a:p>
            <a:r>
              <a:rPr lang="ru-RU" dirty="0" smtClean="0"/>
              <a:t>Работа </a:t>
            </a:r>
            <a:r>
              <a:rPr lang="ru-RU" dirty="0"/>
              <a:t>над орфографией и орфоэпией слова </a:t>
            </a:r>
            <a:r>
              <a:rPr lang="ru-RU" dirty="0" smtClean="0"/>
              <a:t>(груздь</a:t>
            </a:r>
            <a:r>
              <a:rPr lang="ru-RU" dirty="0"/>
              <a:t>,  туес, карбас, сполохи и др.) </a:t>
            </a:r>
          </a:p>
          <a:p>
            <a:r>
              <a:rPr lang="ru-RU" dirty="0" smtClean="0"/>
              <a:t>Работа </a:t>
            </a:r>
            <a:r>
              <a:rPr lang="ru-RU" dirty="0"/>
              <a:t>над семантическими связями  слов.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Упражнения в самостоятельном употреблении слова.</a:t>
            </a:r>
          </a:p>
          <a:p>
            <a:r>
              <a:rPr lang="ru-RU" dirty="0" smtClean="0"/>
              <a:t>Диктанты</a:t>
            </a:r>
            <a:r>
              <a:rPr lang="ru-RU" dirty="0"/>
              <a:t>, тексты для списывания. </a:t>
            </a:r>
          </a:p>
          <a:p>
            <a:r>
              <a:rPr lang="ru-RU" dirty="0" smtClean="0"/>
              <a:t>Игры </a:t>
            </a:r>
            <a:r>
              <a:rPr lang="ru-RU" dirty="0"/>
              <a:t>со словами краеведческой тематики</a:t>
            </a:r>
            <a:r>
              <a:rPr lang="ru-RU" i="1" dirty="0"/>
              <a:t>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908720"/>
            <a:ext cx="993105" cy="11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364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Documents and Settings\Администратор\Рабочий стол\DSCN4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/>
          </a:blip>
          <a:srcRect t="17935"/>
          <a:stretch>
            <a:fillRect/>
          </a:stretch>
        </p:blipFill>
        <p:spPr bwMode="auto">
          <a:xfrm>
            <a:off x="354360" y="692696"/>
            <a:ext cx="8435280" cy="519289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5" name="Picture 2" descr="C:\Documents and Settings\Администратор\Рабочий стол\DSCN4667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49286" y="293251"/>
            <a:ext cx="8337514" cy="625313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34319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E8DEC99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716016" cy="684490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E8DEC99D"/>
          <p:cNvPicPr/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716016" y="1"/>
            <a:ext cx="4320480" cy="68579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63091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E8DEC99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" y="1"/>
            <a:ext cx="4427466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E8DEC99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68445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85412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E8DEC99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367010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8DEC99D"/>
          <p:cNvPicPr/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 rot="16200000">
            <a:off x="1123814" y="-1127191"/>
            <a:ext cx="6892995" cy="914737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8505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20161108_215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4752528" cy="633670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95" y="982121"/>
            <a:ext cx="993105" cy="114882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Users\User\Desktop\IMG_20161108_220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716016" y="1196752"/>
            <a:ext cx="3777883" cy="5037178"/>
          </a:xfrm>
          <a:prstGeom prst="rect">
            <a:avLst/>
          </a:prstGeom>
          <a:noFill/>
        </p:spPr>
      </p:pic>
      <p:pic>
        <p:nvPicPr>
          <p:cNvPr id="8" name="Picture 2" descr="C:\Users\User\Desktop\IMG_20161108_2206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971600" y="1196752"/>
            <a:ext cx="3780420" cy="504056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71600" y="1196752"/>
            <a:ext cx="7488832" cy="504056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788024" y="1196752"/>
            <a:ext cx="0" cy="504056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ама\МЕТОД. РАБОТА\DSCN4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37" y="9127"/>
            <a:ext cx="9119563" cy="683967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1175173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5112568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Колыбельная песенка.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764704"/>
            <a:ext cx="7632848" cy="58326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Спи по </a:t>
            </a:r>
            <a:r>
              <a:rPr lang="ru-RU" dirty="0" err="1" smtClean="0"/>
              <a:t>ноцам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Расти по </a:t>
            </a:r>
            <a:r>
              <a:rPr lang="ru-RU" dirty="0" err="1" smtClean="0"/>
              <a:t>цасам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Поскорей вырастай,</a:t>
            </a:r>
          </a:p>
          <a:p>
            <a:pPr marL="0" indent="0">
              <a:buNone/>
            </a:pPr>
            <a:r>
              <a:rPr lang="ru-RU" dirty="0" smtClean="0"/>
              <a:t>Будешь бегать и ходить,</a:t>
            </a:r>
          </a:p>
          <a:p>
            <a:pPr marL="0" indent="0">
              <a:buNone/>
            </a:pPr>
            <a:r>
              <a:rPr lang="ru-RU" dirty="0" smtClean="0"/>
              <a:t>Будешь </a:t>
            </a:r>
            <a:r>
              <a:rPr lang="ru-RU" dirty="0" err="1" smtClean="0"/>
              <a:t>рыбоцку</a:t>
            </a:r>
            <a:r>
              <a:rPr lang="ru-RU" dirty="0" smtClean="0"/>
              <a:t> ловить.</a:t>
            </a:r>
          </a:p>
          <a:p>
            <a:pPr marL="0" indent="0">
              <a:buNone/>
            </a:pPr>
            <a:r>
              <a:rPr lang="ru-RU" dirty="0" smtClean="0"/>
              <a:t>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Дразнилка.</a:t>
            </a:r>
          </a:p>
          <a:p>
            <a:pPr marL="0" indent="0">
              <a:buNone/>
            </a:pPr>
            <a:r>
              <a:rPr lang="ru-RU" dirty="0" smtClean="0"/>
              <a:t>                                 Николай – </a:t>
            </a:r>
            <a:r>
              <a:rPr lang="ru-RU" dirty="0" err="1" smtClean="0"/>
              <a:t>басалай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                                 Полезай на сарай,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Там комарика дерут,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Тебе лапку дадут.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980728"/>
            <a:ext cx="993105" cy="11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67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образования –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высоконравственный</a:t>
            </a:r>
            <a:r>
              <a:rPr lang="ru-RU" dirty="0"/>
              <a:t>, творческий, компетентный гражданин России, принимающий судьбу Отечества как свою личную, осознающий ответственность за настоящее и будущее своей страны, укоренный в духовных и культурных традициях многонационального народа Российской Федерации.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32" y="934507"/>
            <a:ext cx="993105" cy="11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37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мама\МЕТОД. РАБОТА\DSCN4607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7292" b="12500"/>
          <a:stretch>
            <a:fillRect/>
          </a:stretch>
        </p:blipFill>
        <p:spPr bwMode="auto">
          <a:xfrm>
            <a:off x="467544" y="476672"/>
            <a:ext cx="8239773" cy="583264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6232" r="6944"/>
          <a:stretch>
            <a:fillRect/>
          </a:stretch>
        </p:blipFill>
        <p:spPr bwMode="auto">
          <a:xfrm>
            <a:off x="1491086" y="263619"/>
            <a:ext cx="6192688" cy="6045701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7697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9"/>
            <a:ext cx="4860032" cy="6843331"/>
          </a:xfrm>
        </p:spPr>
      </p:pic>
      <p:sp>
        <p:nvSpPr>
          <p:cNvPr id="5" name="Прямоугольник 4"/>
          <p:cNvSpPr/>
          <p:nvPr/>
        </p:nvSpPr>
        <p:spPr>
          <a:xfrm>
            <a:off x="4793196" y="846138"/>
            <a:ext cx="3960440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Обоснование символики герба семьи </a:t>
            </a:r>
            <a:r>
              <a:rPr lang="ru-RU" sz="24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Карпюк</a:t>
            </a:r>
            <a:endParaRPr lang="ru-RU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ea typeface="Calibri" panose="020F0502020204030204" pitchFamily="34" charset="0"/>
              </a:rPr>
              <a:t>Солнце символизирует мудрость поколений и тепло семенного очага. Объединение открытых взрослых и детских ладоней (папы, мамы, двух дочек) – символ веры, справедливости искренности дружеских отношений в семье, мирных намерений, единство и </a:t>
            </a:r>
            <a:r>
              <a:rPr lang="ru-RU" sz="2400" dirty="0" smtClean="0">
                <a:ea typeface="Calibri" panose="020F0502020204030204" pitchFamily="34" charset="0"/>
              </a:rPr>
              <a:t>защиту</a:t>
            </a:r>
            <a:r>
              <a:rPr lang="ru-RU" sz="2400" dirty="0">
                <a:ea typeface="Calibri" panose="020F0502020204030204" pitchFamily="34" charset="0"/>
              </a:rPr>
              <a:t> </a:t>
            </a:r>
            <a:r>
              <a:rPr lang="ru-RU" sz="2400" dirty="0" smtClean="0">
                <a:ea typeface="Calibri" panose="020F0502020204030204" pitchFamily="34" charset="0"/>
              </a:rPr>
              <a:t>и т.д.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43654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E8DEC99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274638"/>
            <a:ext cx="4644008" cy="61653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E8DEC99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5590"/>
            <a:ext cx="4499993" cy="61833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51236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E8DEC99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4572000" cy="60670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E8DEC99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4639"/>
            <a:ext cx="4716016" cy="60861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060813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D:\мама\праздники в кол\м. о\Новая папка (2)\DSCN2691.jpg"/>
          <p:cNvPicPr>
            <a:picLocks noChangeAspect="1" noChangeArrowheads="1"/>
          </p:cNvPicPr>
          <p:nvPr/>
        </p:nvPicPr>
        <p:blipFill>
          <a:blip r:embed="rId2" cstate="print"/>
          <a:srcRect t="9062"/>
          <a:stretch>
            <a:fillRect/>
          </a:stretch>
        </p:blipFill>
        <p:spPr bwMode="auto">
          <a:xfrm>
            <a:off x="31976" y="404664"/>
            <a:ext cx="9112024" cy="621474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5" name="Picture 2" descr="D:\мама\МЕТОД. РАБОТА\для  елены алекс\IMG_621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1975" y="0"/>
            <a:ext cx="9143117" cy="685733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6" name="Picture 3" descr="D:\мама\МЕТОД. РАБОТА\Открытый урок\SL272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55" y="0"/>
            <a:ext cx="9096406" cy="682230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2986219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 ноутбука\школа\летний лагерь\лагерь 2016 год\фотографии\фото лагерь 2016 год\DSCN3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64704"/>
            <a:ext cx="6528726" cy="489654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07704" y="566124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Краеведческий музей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980728"/>
            <a:ext cx="993105" cy="11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956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ама\МЕТОД. РАБОТА\DSCN45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95536" y="197298"/>
            <a:ext cx="8424936" cy="631750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4098" name="Picture 2" descr="C:\Users\User\Desktop\IMG_20161020_150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568952" cy="6426714"/>
          </a:xfrm>
          <a:prstGeom prst="rect">
            <a:avLst/>
          </a:prstGeom>
          <a:noFill/>
        </p:spPr>
      </p:pic>
      <p:pic>
        <p:nvPicPr>
          <p:cNvPr id="4099" name="Picture 3" descr="C:\Users\User\Desktop\IMG_20161025_155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0"/>
            <a:ext cx="64807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43956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ама\Новая папка (3)\P1010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043608" y="980728"/>
            <a:ext cx="6912768" cy="518457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75856" y="33265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Библиотека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980728"/>
            <a:ext cx="993105" cy="114882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\IMG_20161108_151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0"/>
            <a:ext cx="993105" cy="114882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NWhHQA720X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16632"/>
            <a:ext cx="993105" cy="114882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876" y="104360"/>
            <a:ext cx="6866110" cy="132156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Составляющие </a:t>
            </a:r>
            <a:r>
              <a:rPr lang="ru-RU" sz="3200" dirty="0">
                <a:solidFill>
                  <a:srgbClr val="FF0000"/>
                </a:solidFill>
              </a:rPr>
              <a:t>регионального 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учебно-методического </a:t>
            </a:r>
            <a:r>
              <a:rPr lang="ru-RU" sz="3200" dirty="0">
                <a:solidFill>
                  <a:srgbClr val="FF0000"/>
                </a:solidFill>
              </a:rPr>
              <a:t>комплекса</a:t>
            </a:r>
            <a:r>
              <a:rPr lang="ru-RU" sz="3200" dirty="0" smtClean="0">
                <a:solidFill>
                  <a:srgbClr val="FF0000"/>
                </a:solidFill>
              </a:rPr>
              <a:t>.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1" y="1296426"/>
            <a:ext cx="7391423" cy="18722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Программа </a:t>
            </a:r>
            <a:r>
              <a:rPr lang="ru-RU" dirty="0"/>
              <a:t>«Морянка».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Методический </a:t>
            </a:r>
            <a:r>
              <a:rPr lang="ru-RU" dirty="0"/>
              <a:t>материал для учителя.</a:t>
            </a:r>
          </a:p>
          <a:p>
            <a:pPr marL="0" indent="0">
              <a:buNone/>
            </a:pPr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95" y="982121"/>
            <a:ext cx="993105" cy="1148824"/>
          </a:xfrm>
          <a:prstGeom prst="rect">
            <a:avLst/>
          </a:prstGeom>
        </p:spPr>
      </p:pic>
      <p:pic>
        <p:nvPicPr>
          <p:cNvPr id="1026" name="Picture 2" descr="C:\Users\User\Desktop\IMG_20161108_215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492896"/>
            <a:ext cx="3003798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91466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34V_hfaaf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0"/>
            <a:ext cx="993105" cy="114882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Вывод: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/>
              <a:t>Младшие школьники знакомятся с начальными представлениями о самобытности и значимости культуры своего края.</a:t>
            </a:r>
          </a:p>
          <a:p>
            <a:pPr lvl="0"/>
            <a:r>
              <a:rPr lang="ru-RU" dirty="0"/>
              <a:t>Осознают своё продвижение в овладении знаниями и умениями.</a:t>
            </a:r>
          </a:p>
          <a:p>
            <a:pPr lvl="0"/>
            <a:r>
              <a:rPr lang="ru-RU" dirty="0"/>
              <a:t>Испытывают чувство прекрасного на основе знакомства с природой и культурой родного края.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980728"/>
            <a:ext cx="993105" cy="11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846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307236"/>
            <a:ext cx="7056785" cy="88951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Составляющие </a:t>
            </a:r>
            <a:r>
              <a:rPr lang="ru-RU" sz="3600" dirty="0">
                <a:solidFill>
                  <a:srgbClr val="FF0000"/>
                </a:solidFill>
              </a:rPr>
              <a:t>регионального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учебно-методического </a:t>
            </a:r>
            <a:r>
              <a:rPr lang="ru-RU" sz="3600" dirty="0">
                <a:solidFill>
                  <a:srgbClr val="FF0000"/>
                </a:solidFill>
              </a:rPr>
              <a:t>комплекса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3" y="1196752"/>
            <a:ext cx="6912768" cy="11344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2. Морянка</a:t>
            </a:r>
            <a:r>
              <a:rPr lang="ru-RU" dirty="0"/>
              <a:t>. Хрестоматия о Русском Севере для чтения в начальных классах.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95" y="982121"/>
            <a:ext cx="993105" cy="1148824"/>
          </a:xfrm>
          <a:prstGeom prst="rect">
            <a:avLst/>
          </a:prstGeom>
        </p:spPr>
      </p:pic>
      <p:pic>
        <p:nvPicPr>
          <p:cNvPr id="6" name="Picture 3" descr="D:\мама\праздники в кол\м. о\Новая папка (2)\DSCN2849.jpg"/>
          <p:cNvPicPr>
            <a:picLocks noChangeAspect="1" noChangeArrowheads="1"/>
          </p:cNvPicPr>
          <p:nvPr/>
        </p:nvPicPr>
        <p:blipFill>
          <a:blip r:embed="rId3" cstate="print"/>
          <a:srcRect l="3832" t="7260" r="5015" b="5927"/>
          <a:stretch>
            <a:fillRect/>
          </a:stretch>
        </p:blipFill>
        <p:spPr bwMode="auto">
          <a:xfrm rot="5400000">
            <a:off x="2407002" y="2785686"/>
            <a:ext cx="4065752" cy="290410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93404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307236"/>
            <a:ext cx="7056785" cy="88951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Составляющие </a:t>
            </a:r>
            <a:r>
              <a:rPr lang="ru-RU" sz="3600" dirty="0">
                <a:solidFill>
                  <a:srgbClr val="FF0000"/>
                </a:solidFill>
              </a:rPr>
              <a:t>регионального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учебно-методического </a:t>
            </a:r>
            <a:r>
              <a:rPr lang="ru-RU" sz="3600" dirty="0">
                <a:solidFill>
                  <a:srgbClr val="FF0000"/>
                </a:solidFill>
              </a:rPr>
              <a:t>комплекса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3" y="1196752"/>
            <a:ext cx="6912768" cy="1134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3. Рабочая </a:t>
            </a:r>
            <a:r>
              <a:rPr lang="ru-RU" dirty="0"/>
              <a:t>тетрадь «Морянка» со 2 – 4 класс.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95" y="982121"/>
            <a:ext cx="993105" cy="1148824"/>
          </a:xfrm>
          <a:prstGeom prst="rect">
            <a:avLst/>
          </a:prstGeom>
        </p:spPr>
      </p:pic>
      <p:pic>
        <p:nvPicPr>
          <p:cNvPr id="7" name="Picture 2" descr="D:\мама\праздники в кол\м. о\Новая папка (2)\DSCN2850.jpg"/>
          <p:cNvPicPr>
            <a:picLocks noChangeAspect="1" noChangeArrowheads="1"/>
          </p:cNvPicPr>
          <p:nvPr/>
        </p:nvPicPr>
        <p:blipFill>
          <a:blip r:embed="rId3" cstate="print"/>
          <a:srcRect l="5854" t="10721" r="5093" b="5097"/>
          <a:stretch>
            <a:fillRect/>
          </a:stretch>
        </p:blipFill>
        <p:spPr bwMode="auto">
          <a:xfrm rot="4774784">
            <a:off x="331612" y="2952790"/>
            <a:ext cx="3124876" cy="22154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026" name="Picture 2" descr="C:\Users\User\Desktop\IMG_20161108_220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7512">
            <a:off x="6142465" y="2629473"/>
            <a:ext cx="2291184" cy="3054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027" name="Picture 3" descr="C:\Users\User\Desktop\IMG_20161108_220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916832"/>
            <a:ext cx="2232248" cy="297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113910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307236"/>
            <a:ext cx="7056785" cy="88951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Составляющие </a:t>
            </a:r>
            <a:r>
              <a:rPr lang="ru-RU" sz="3600" dirty="0">
                <a:solidFill>
                  <a:srgbClr val="FF0000"/>
                </a:solidFill>
              </a:rPr>
              <a:t>регионального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учебно-методического </a:t>
            </a:r>
            <a:r>
              <a:rPr lang="ru-RU" sz="3600" dirty="0">
                <a:solidFill>
                  <a:srgbClr val="FF0000"/>
                </a:solidFill>
              </a:rPr>
              <a:t>комплекса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3" y="1196752"/>
            <a:ext cx="6912768" cy="1134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4.  </a:t>
            </a:r>
            <a:r>
              <a:rPr lang="ru-RU" dirty="0"/>
              <a:t>Архангельская область. Словарь справочник для младших школьников.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95" y="982121"/>
            <a:ext cx="993105" cy="1148824"/>
          </a:xfrm>
          <a:prstGeom prst="rect">
            <a:avLst/>
          </a:prstGeom>
        </p:spPr>
      </p:pic>
      <p:pic>
        <p:nvPicPr>
          <p:cNvPr id="8" name="Picture 4" descr="D:\мама\праздники в кол\м. о\Новая папка (2)\DSCN2853.jpg"/>
          <p:cNvPicPr>
            <a:picLocks noChangeAspect="1" noChangeArrowheads="1"/>
          </p:cNvPicPr>
          <p:nvPr/>
        </p:nvPicPr>
        <p:blipFill>
          <a:blip r:embed="rId3" cstate="print"/>
          <a:srcRect l="21589" t="15152" r="6199" b="15398"/>
          <a:stretch>
            <a:fillRect/>
          </a:stretch>
        </p:blipFill>
        <p:spPr bwMode="auto">
          <a:xfrm rot="5400000">
            <a:off x="2259560" y="2775811"/>
            <a:ext cx="4192829" cy="30243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778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307236"/>
            <a:ext cx="7056785" cy="88951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Составляющие </a:t>
            </a:r>
            <a:r>
              <a:rPr lang="ru-RU" sz="3600" dirty="0">
                <a:solidFill>
                  <a:srgbClr val="FF0000"/>
                </a:solidFill>
              </a:rPr>
              <a:t>регионального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учебно-методического </a:t>
            </a:r>
            <a:r>
              <a:rPr lang="ru-RU" sz="3600" dirty="0">
                <a:solidFill>
                  <a:srgbClr val="FF0000"/>
                </a:solidFill>
              </a:rPr>
              <a:t>комплекса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3" y="1196752"/>
            <a:ext cx="6912768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5. Пособие </a:t>
            </a:r>
            <a:r>
              <a:rPr lang="ru-RU" sz="2800" dirty="0"/>
              <a:t>«Работа над словами краеведческой тематики на уроках русского языка в начальных классах. Методические рекомендации. Дидактический материал» </a:t>
            </a:r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95" y="982121"/>
            <a:ext cx="993105" cy="1148824"/>
          </a:xfrm>
          <a:prstGeom prst="rect">
            <a:avLst/>
          </a:prstGeom>
        </p:spPr>
      </p:pic>
      <p:pic>
        <p:nvPicPr>
          <p:cNvPr id="2050" name="Picture 2" descr="C:\Users\User\Desktop\IMG_20161108_220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55811" y="3416999"/>
            <a:ext cx="3360374" cy="252028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126525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307236"/>
            <a:ext cx="7056785" cy="88951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Составляющие </a:t>
            </a:r>
            <a:r>
              <a:rPr lang="ru-RU" sz="3600" dirty="0">
                <a:solidFill>
                  <a:srgbClr val="FF0000"/>
                </a:solidFill>
              </a:rPr>
              <a:t>регионального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учебно-методического </a:t>
            </a:r>
            <a:r>
              <a:rPr lang="ru-RU" sz="3600" dirty="0">
                <a:solidFill>
                  <a:srgbClr val="FF0000"/>
                </a:solidFill>
              </a:rPr>
              <a:t>комплекса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3" y="1196752"/>
            <a:ext cx="6912768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6. «Младшим </a:t>
            </a:r>
            <a:r>
              <a:rPr lang="ru-RU" dirty="0"/>
              <a:t>школьникам о </a:t>
            </a:r>
            <a:r>
              <a:rPr lang="ru-RU" dirty="0" err="1"/>
              <a:t>М.В.Ломоносове</a:t>
            </a:r>
            <a:r>
              <a:rPr lang="ru-RU" dirty="0"/>
              <a:t>».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95" y="982121"/>
            <a:ext cx="993105" cy="1148824"/>
          </a:xfrm>
          <a:prstGeom prst="rect">
            <a:avLst/>
          </a:prstGeom>
        </p:spPr>
      </p:pic>
      <p:pic>
        <p:nvPicPr>
          <p:cNvPr id="3074" name="Picture 2" descr="C:\Users\User\Desktop\IMG_20161108_220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283968" y="1844823"/>
            <a:ext cx="3312368" cy="4416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88142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Содержательные </a:t>
            </a:r>
            <a:r>
              <a:rPr lang="ru-RU" dirty="0">
                <a:solidFill>
                  <a:srgbClr val="FF0000"/>
                </a:solidFill>
              </a:rPr>
              <a:t>линии: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 «Вот она какая, дорогая родина </a:t>
            </a:r>
            <a:r>
              <a:rPr lang="ru-RU" dirty="0" smtClean="0"/>
              <a:t>моя</a:t>
            </a:r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. «Родом из поморской славной стороны»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. «Славные </a:t>
            </a:r>
            <a:r>
              <a:rPr lang="ru-RU" dirty="0" smtClean="0"/>
              <a:t>поморы</a:t>
            </a:r>
          </a:p>
          <a:p>
            <a:pPr marL="0" indent="0">
              <a:buNone/>
            </a:pPr>
            <a:r>
              <a:rPr lang="ru-RU" dirty="0" smtClean="0"/>
              <a:t>4</a:t>
            </a:r>
            <a:r>
              <a:rPr lang="ru-RU" dirty="0"/>
              <a:t>. «Мой Север, скупой чародей!»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5</a:t>
            </a:r>
            <a:r>
              <a:rPr lang="ru-RU" dirty="0"/>
              <a:t>. «Вырастешь большой, будешь хороший и баской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980728"/>
            <a:ext cx="993105" cy="11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461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53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Тема83</Template>
  <TotalTime>577</TotalTime>
  <Words>446</Words>
  <Application>Microsoft Office PowerPoint</Application>
  <PresentationFormat>Экран (4:3)</PresentationFormat>
  <Paragraphs>54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Тема253</vt:lpstr>
      <vt:lpstr>Тема: Использование национально – регионального компонента в Яренской начальной школе.</vt:lpstr>
      <vt:lpstr>Цель образования –</vt:lpstr>
      <vt:lpstr>Составляющие регионального  учебно-методического комплекса.</vt:lpstr>
      <vt:lpstr>Составляющие регионального  учебно-методического комплекса.</vt:lpstr>
      <vt:lpstr>Составляющие регионального  учебно-методического комплекса.</vt:lpstr>
      <vt:lpstr>Составляющие регионального  учебно-методического комплекса.</vt:lpstr>
      <vt:lpstr>Составляющие регионального  учебно-методического комплекса.</vt:lpstr>
      <vt:lpstr>Составляющие регионального  учебно-методического комплекса.</vt:lpstr>
      <vt:lpstr>Содержательные линии:</vt:lpstr>
      <vt:lpstr>Виды работ на уроках рус. языка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Колыбельная песенка.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Вывод: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Admin</cp:lastModifiedBy>
  <cp:revision>34</cp:revision>
  <dcterms:created xsi:type="dcterms:W3CDTF">2016-11-07T16:14:06Z</dcterms:created>
  <dcterms:modified xsi:type="dcterms:W3CDTF">2016-11-09T06:29:05Z</dcterms:modified>
</cp:coreProperties>
</file>