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0" r:id="rId3"/>
    <p:sldId id="257" r:id="rId4"/>
    <p:sldId id="258" r:id="rId5"/>
    <p:sldId id="264" r:id="rId6"/>
    <p:sldId id="259" r:id="rId7"/>
    <p:sldId id="260" r:id="rId8"/>
    <p:sldId id="263" r:id="rId9"/>
    <p:sldId id="261" r:id="rId10"/>
    <p:sldId id="265" r:id="rId11"/>
    <p:sldId id="291" r:id="rId12"/>
    <p:sldId id="292" r:id="rId13"/>
    <p:sldId id="293" r:id="rId14"/>
    <p:sldId id="298" r:id="rId15"/>
    <p:sldId id="299" r:id="rId16"/>
    <p:sldId id="300" r:id="rId17"/>
    <p:sldId id="295" r:id="rId18"/>
    <p:sldId id="301" r:id="rId19"/>
    <p:sldId id="279" r:id="rId20"/>
    <p:sldId id="274" r:id="rId21"/>
    <p:sldId id="276" r:id="rId22"/>
    <p:sldId id="275" r:id="rId23"/>
    <p:sldId id="277" r:id="rId24"/>
    <p:sldId id="278" r:id="rId25"/>
    <p:sldId id="302" r:id="rId26"/>
    <p:sldId id="280" r:id="rId27"/>
    <p:sldId id="303" r:id="rId28"/>
    <p:sldId id="284" r:id="rId29"/>
    <p:sldId id="285" r:id="rId30"/>
    <p:sldId id="287" r:id="rId31"/>
    <p:sldId id="286" r:id="rId32"/>
    <p:sldId id="288" r:id="rId33"/>
    <p:sldId id="289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06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77292-B437-4882-8B3D-6DB57BDEE252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6EAFE-BD90-47A4-879A-2AC279FB3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77292-B437-4882-8B3D-6DB57BDEE252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6EAFE-BD90-47A4-879A-2AC279FB3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77292-B437-4882-8B3D-6DB57BDEE252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6EAFE-BD90-47A4-879A-2AC279FB3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77292-B437-4882-8B3D-6DB57BDEE252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6EAFE-BD90-47A4-879A-2AC279FB3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77292-B437-4882-8B3D-6DB57BDEE252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6EAFE-BD90-47A4-879A-2AC279FB3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77292-B437-4882-8B3D-6DB57BDEE252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6EAFE-BD90-47A4-879A-2AC279FB3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77292-B437-4882-8B3D-6DB57BDEE252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6EAFE-BD90-47A4-879A-2AC279FB3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77292-B437-4882-8B3D-6DB57BDEE252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6EAFE-BD90-47A4-879A-2AC279FB3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77292-B437-4882-8B3D-6DB57BDEE252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6EAFE-BD90-47A4-879A-2AC279FB3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77292-B437-4882-8B3D-6DB57BDEE252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6EAFE-BD90-47A4-879A-2AC279FB3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77292-B437-4882-8B3D-6DB57BDEE252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6EAFE-BD90-47A4-879A-2AC279FB3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77292-B437-4882-8B3D-6DB57BDEE252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6EAFE-BD90-47A4-879A-2AC279FB3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8001000" cy="228599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БДОУ г. Омска «Детский сад №361»</a:t>
            </a:r>
            <a:endParaRPr lang="en-US" sz="36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G:\DCIM\409_1025\IMG_2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857250"/>
            <a:ext cx="8458200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14400"/>
            <a:ext cx="9144000" cy="304800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Бывают руки непростые, на вид, как все, обычные.</a:t>
            </a:r>
            <a:br>
              <a:rPr lang="ru-RU" sz="2800" b="1" dirty="0" smtClean="0"/>
            </a:br>
            <a:r>
              <a:rPr lang="ru-RU" sz="2800" b="1" dirty="0" smtClean="0"/>
              <a:t>Их называют золотые, они к труду привычные…</a:t>
            </a:r>
            <a:br>
              <a:rPr lang="ru-RU" sz="2800" b="1" dirty="0" smtClean="0"/>
            </a:br>
            <a:r>
              <a:rPr lang="ru-RU" sz="2800" b="1" dirty="0" smtClean="0"/>
              <a:t> </a:t>
            </a:r>
            <a:r>
              <a:rPr lang="ru-RU" sz="2000" b="1" i="1" dirty="0" smtClean="0"/>
              <a:t>Аппликация детей 2-ой младшей группы, воспитатель Качанова С.А.</a:t>
            </a:r>
            <a:endParaRPr lang="en-US" sz="2000" i="1" dirty="0"/>
          </a:p>
        </p:txBody>
      </p:sp>
      <p:pic>
        <p:nvPicPr>
          <p:cNvPr id="6146" name="Picture 2" descr="G:\DCIM\409_1025\IMG_19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981200"/>
            <a:ext cx="8534400" cy="4686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99060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>…</a:t>
            </a:r>
            <a:r>
              <a:rPr lang="ru-RU" sz="2700" b="1" dirty="0" smtClean="0"/>
              <a:t>В них дело спорится умело -- всё могут сделать, воссоздать. </a:t>
            </a:r>
            <a:br>
              <a:rPr lang="ru-RU" sz="2700" b="1" dirty="0" smtClean="0"/>
            </a:br>
            <a:r>
              <a:rPr lang="ru-RU" sz="2700" b="1" dirty="0" smtClean="0"/>
              <a:t>С душой берутся, ловко, смело.</a:t>
            </a:r>
            <a:br>
              <a:rPr lang="ru-RU" sz="2700" b="1" dirty="0" smtClean="0"/>
            </a:br>
            <a:r>
              <a:rPr lang="ru-RU" sz="2700" b="1" dirty="0" smtClean="0"/>
              <a:t> Таким не свойственно скучать!</a:t>
            </a:r>
            <a:r>
              <a:rPr lang="ru-RU" sz="2700" dirty="0" smtClean="0"/>
              <a:t/>
            </a:r>
            <a:br>
              <a:rPr lang="ru-RU" sz="2700" dirty="0" smtClean="0"/>
            </a:br>
            <a:endParaRPr lang="en-US" sz="2700" b="1" dirty="0"/>
          </a:p>
        </p:txBody>
      </p:sp>
      <p:pic>
        <p:nvPicPr>
          <p:cNvPr id="7170" name="Picture 2" descr="G:\DCIM\409_1025\IMG_19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524000"/>
            <a:ext cx="7848600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991600" cy="60960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Чтение, обсуждение художественных произведений  о дружбе и согласии. Сравнение ситуаций, поступков героев.</a:t>
            </a:r>
            <a:endParaRPr lang="en-US" sz="2800" b="1" dirty="0"/>
          </a:p>
        </p:txBody>
      </p:sp>
      <p:pic>
        <p:nvPicPr>
          <p:cNvPr id="1026" name="Picture 2" descr="http://muzstudia.com.ua/sites/default/files/img0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676400"/>
            <a:ext cx="2819400" cy="3733800"/>
          </a:xfrm>
          <a:prstGeom prst="rect">
            <a:avLst/>
          </a:prstGeom>
          <a:noFill/>
        </p:spPr>
      </p:pic>
      <p:pic>
        <p:nvPicPr>
          <p:cNvPr id="1030" name="Picture 6" descr="http://poteryashka.spb.ru/img/Teremok200px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5362574"/>
            <a:ext cx="1905000" cy="1495426"/>
          </a:xfrm>
          <a:prstGeom prst="rect">
            <a:avLst/>
          </a:prstGeom>
          <a:noFill/>
        </p:spPr>
      </p:pic>
      <p:sp>
        <p:nvSpPr>
          <p:cNvPr id="1034" name="AutoShape 10" descr="data:image/jpeg;base64,/9j/4AAQSkZJRgABAQAAAQABAAD/2wCEAAkGBxQTEhQUExQUFRUXFxcYGBgXGBcYHBweGB4ZGBgeGhgcHyggHxolIBgaJDIhJSkrLi4uHB8zODMsNygtLisBCgoKDg0OGxAQGywkICY3LC8sLywsLC8sLDQsLCwsLCwsLCwsLCwsLCwsLCwsLCwsLCwsLCwsLCwsLCwsLCwsLP/AABEIAN0A5AMBEQACEQEDEQH/xAAbAAACAwEBAQAAAAAAAAAAAAAEBQIDBgEAB//EAEIQAAIBAgQDBgMFBgQGAgMAAAECEQADBBIhMQVBUQYTImFxgTKRoSNCUmKxFHKSwdHwM4Ki4QcVY7LC8XODQ1PD/8QAGwEAAgMBAQEAAAAAAAAAAAAAAwQBAgUABgf/xAA8EQABAwIEAggGAgIBAwQDAAABAAIDBBESITFBBVETImFxgZGx0QYyocHh8BRCI/FSFXKiM4KS0iQlQ//aAAwDAQACEQMRAD8AyJFeqXm1yK5dddiuXL1cuXorly9XLlwiuXL2bzrlIC6HHWoN1cNXhiEXeq4UVrHHIBX4a6bjKltHd2nKqiSYBJ09AT7UOeaOCMySuAaNSdERlO97sI1RGPwl+yivdsm2rMVAcgMSJnwbgabkdOopWl4nS1UpihfiIFzbTPt0v2IslG6NmJyBOMPQVoYUknnC+BNet2nfEW7DXyy2LbIW7zLuS0+EE6A+Y6gHzldx408z2RRF4jsZCCBhv2bla0VC0sGI5lX9mcG3eXGvABrTlMvR13Pty+daxqGyxNfGbhwvfsKV6DA83TO1jcRexN61YewCgQhLoYFgQM5DD8Mj51mcQroqGNskrHFpyu3Ox2Fu1ORQ9IMjmrBfxfdm6BhL1qCe9tX4TwmCPEPin9KVbxukMoheHtfl1SzPPfLZXNK61wRZCYPtKXQ3DZu92Cqs6jOoZgDBiCNwNuYrVkdFHIInPAcRcAmxIG6D0TiLhGYbjFu4SoJDLqVdSrDzhhVg24u0gjmMwqOaRqrGZGEwCDzFdgVbpfi+Ho3IabeVV6NTiSHHcJgysqRqCNDUhz2ixzHIq4eqDjztiAW/6qgd4P3hoLnvDfm5Uo+hY7OnOE/8T8p7v+Phl2Kk0Ec/zDPmNfHmpjCXJzWwLtuP8QEKg/eZoyH8rQfoaQL8DsDwQ7lv4W1HaFnO4bJoM+390UMQVIC3MRbGmothrh+agIf4qOyCofm2M+Nm+uf0RYuGBpu4j1VdvFYdfv3jH/RQf/3ov8Gp5N/+R/8AqrO4bGdXny/KtGJsEyLrqfz2oH+h3P0qrqOpGjQe53uAq/8AS22tj+n5VtjBFx4GS6d4tnMf4CBc9ytLSEx/+o0t7xl56fVAloJmZtFx2eyHNmpSBcQbFCRXrU4uzXLl41y5erly9XLlya5cou9ciAI3g/Bb+KYiymwBLMcqjN8Op3J5RWZxDjFLQtDpXa7AXOWuQ5bp6Ghe9cGEXD4g28dbuhVHiFsgHWIYHYpE7fyIqj6yStpOm4e9tzpcG2Wotse9HjgbE/DIFtbmDt4LFMtuza7q3gmvi4y52ZrZ0bMdmzRsOY8o8Uypn4lRtdLI7G6UMwg2AB1FhtZaWERusBla6+fYW4wuI+Y5s4JYaGSddtpk19CqImfxnMtlY5a7LHilJnX0P/iPZW/Ya6oGfCXjbf8AdcKf/K2fnXzv4RldR1bYXfLM0OHeL+xC1qxvSRm2oXzd9jX05edj+cLe8ftBDwONl7ofXDmvnfC3mQcTvvi9Hr0cgt0f7yVnGfs+IYkDZ1sv75cp/wC2tb4YkMnCo77Yh9fylK4WkVHD7/2+JucrWAvH3YiP+2p4+3FHBD/ykZ9FNHo49hVBt5eD4NCP8XEyR1Aa6f8AxFLU/wDl+I5n/wDFgH0A90WQ4acIvsvcGHt8RxCeFbaKqAbZwpbbaZZBQviVgqqykpDq4knnbT7FdSEiNzyg+0tx24bgb155xDM/2hjMbbi4dSOWXJV+CBkfGKqCnFogBlsCLDL6qZs4ml2quv8ABrNtcEFe9hr+JW2O7T7RAfDmd1bXXMBAO/lJqtNxmsL6l1myRRF2ZyJ5AWy89lz4GENvkShOKX7uEcJfNlyc3+E8sIgjOhHhLAiB51u8N4jDxCMyRNcALfMLDwO9krLTFhtdXYfG27kgfENGVtGUjQgruDT1ri4zB8ks4FpzVGMwasNAKo6NcH2WfucNGap6SQZIvSZIq1gB0quBztSqGVJb+GIYjQQSPlTIgySplzUBw5jy964xWUiVS/YmXmTVTiCK2Yov/nt0aMVcjSblu1db0zupaPKaSNDSk3wkf9pIHkCAjmVjs3AHvAKnNbCx14GuXL01y5emuXKLMK66kC69h17x1UMiZjGa42VB5s3IUCeboYzJhLrbAXJ7gmoafG/CTZaDtL2SOFw1q7PeMznvHU/Zqrf4YAiYP4uunMV5vhHxGOIVr4SMIA6rT8xP9r93Jak1GI4eqoYDiq3MDcwVwXXu51bC5QSZ0hQRtlOY+jabVat4a+HibK+PCI7ES35bnxy8s11POJIcB1TH/iJh7rWsFdu22V+6K32iQGOTKGYSBrn+dZ/wnPTsqKmGJ4LS67BuRncgeSJWtcWNdbMLS8Cxtm9gcO98TnX9kcnzOSGPLMUWD1YV5riVNU03E5Y6Y2wnpQO4Xy7gT5JyNzXRgnuXzfjPCmwuINl5OVlKMfvIT4T68j5g19HoOJM4hQdOzcG45G2Y9uxZD6cxVA5L6KuMwz47GYLu3Vr6nvHLSrEW1jKs6HIZnT4a+eOpqyLh9PxHGC2M9UAZgYjqd8/Vawc0vcy2q+XNhWV2st8asUb1By/KvqkE7Jomys0IBHivPTRmKW/atnjWa/huEOisxt3UtPAJyshtr4o2/wAOZPKvDQNZR1fEI5CBiaXC+VwQdPNbZONrCFDtHiw2OxTyMqBLc+aLL/Ikitf4Yp3RcLiDtTd3mcvok652KSwQ3D2b9k4leZHVTZs2xmBHxE5vaGUz0IoXFJI5eI0cLXAkOc42PIe6NAwsiddE8eurawfCkfQZDcM/uL/O5S/Ah0vFK6UcwPqfZWqb9C1qKwePbC8MssLdt3xV9mKXBKlWzGSB+VE+dJT0g4rxyVhe5oiaBdpsQcvuSrh/QwApB2ix1zEMrX8rEQtuzaByhZBeNySVGp8q9NQcLg4dC5sRsXauccydrlKGodM8ZZBbSw2HxOKHEVvq9qxYM24Ia2YcyQfyl+W4EE14KUVdHSHhT4iHyP8Amys4XH3stIYXO6S+QC+ecQu95buX2EXrjG4GBgqWYFQD5CIr6XBTsp4GwD5Wi3fYZ+ayDMXzLbcTwSYjE483wtu1hlQJeQZXVsouNt8ZObUHqsb14Klq5aGmpRSkuklLiWE3BFy0f9oFtu1aj2B5di0Czt3DXltftCk3sKS0XIyOArBZdD1OgiZjlXrqfisT5/4k3Vmyu3UZi+R9b2WdJSZYmaIa1iA2q61rYUg67TYq4HrXWVcSDa0MxMbmiA5IROaquXwPP0/rUgKLoa5dZtPoKmwXYlwcNnU6VQgKwcV7LREJeiuXL0Vy5ccwJrirMYXmwTxuzbWLBxWMtuLYdR3KmGZWHxF1PggkaHWRGkg15iTjraqp/hULxjIJxHQEbWOq2oaIRNxvQ/a3CquNvqqqqfZlQoAGUopEAU78PSul4fG55JdncnmHG6BxAlkgLVrezHE2uYXDo1s3reZsHfQAtAibTx+EL4WPnP3a8bxqgZBWzPa4MflLG69rnRzfPMflasEuONp1GhWW7R9nmweJRMxW09xTavH7viHxH8Sb+Yg+nqOE8bZxKhc4tu9oOJvPLbsd+ElJSdHOHDQrXcDwBsYnEcPv3Gv2r9nvQzTO+R5kmCes/dB3NeS4hVMqqWHiVO0RvjdgIHmP3tT7GlrjG7MHNZ7s1i7A4diLOJvqqXX8GWXdWABz92NcsqhHvtW5xanq5OKQ1FLESWN618mkH+tzvYkIMbmiMtcVbju0VvEJZF7CtiLlkwLufug4DaEiCYZVUkHYk+5KT4fqqZ8jqeURsk1bbFa42OmRJAPJDkrIssWZCFxHGb74j9pW3YtXSjKWCljrADCdnCjLm6T1rQg+H4WUv8R73OZcGxNtNstic7JZ/ERixNGaGvXrty6Lt64bjhQslVXQGR8IHU6+dadJRQUkfRQNwt1tn90nPVOltiVuHxd20XNi9ctZ9XCxBPWCNG8xrQqrhtLVlpnjDiNLq0dc+MWCFuQttlXUkNvqSTuT1Jp0NAshCbE8FybcR7QEDCLhMRcUWsMqXNJWYUQyMMpbQyY6RXluHcDEj6h1bEOs8lvO2ehGYC1amrETW4SrrfHGfAYm5fuW795b6LbS6ifCTbzQoAOV1zAxyB86Vl4S2Hi0UNMxzGFpLnNJ1ztc5i4NtUZk+OAvcbpZxnj7Yi1attZS21ph3bWmKqqQAV7v0A1mtjhvAjQVL5WSFweOsHC5J53SUvEI5I7bjRMewuPRb91yyHEFGt2LbSoJHjMvGVcxygc9/fP+K4JpomMAPRAgvcM8tMhqbao/D8LW3vcnRd4wv7Dw79nuFRiMTcz3gCDlWQTtyhVXpq0TFLcP/wD2nF/5TQehiGFhI1P7c+SPLeKEt/sV3s1wxURcbilJTMow1n71xzohyneT8M6feOgmicd4pJPI7h9Gc7HpH7NG+fr5IVHTCNvSSarZ9o7Ng2L+fxLam9dtgxnYLmRXPQwunkvLQ+K4VJVCpiDMi/qMd/xF7EtHPXPv3WjIG4T2ZlfLeJYm7imXOSztlS1aTwos7KibAdSem+lfV6ejpeGwucMgM3OOZPMkrC/kyTzYW6LVcS7OWTctYe25TGjDqWFpPsmKDe5+EtEA+k7ifIUHHauKN9U5t6cvNi49cAn+vMDl5LSmpo5LMOtlkWxDKSrrldTBGZTrGuoJHymvexPZKwPYcjp+lYE8DojZUXLhO/yo1kC67asFv61xKhGWrAXb51Qm6sF57oBg11l10Jlq6qvZa5co3NFLcgJrldjcTgFo07FM9q6BdR8UgtObIJGVXBOQk6ZjoQdtI5zXj5PiprKhjnxkQuLm4zuQdRvYb+a3mUQDMLT1godj+KrbmziPHhcT4HDz4HPhkzsDsekA6RRfiHhRlY2spMpY8xbca2+48lWkqDiMUi03aTsravFEt3MuLt2UjPIF1E8IzecjUrtIkQRXleDfENRR4pJGXgc43tqwnM/6OuybqKVkow7rPdlu9W/icJ47Fy7YbmQUe38LBh90gnxA66V6Pj8lNNBBxBtntY4dtwdRbmOSWpGPjxRFdscWFvCvg8Za/abqXYW1nIyrlDAm+siASRoZ1I2qh4W+or211A7omObm62pva2A22596I6ZsceGTNCXOK4t07trzJayKmRI1VVC6uRmkxrrrrWxBwGhif0pYC+5NzzJvpp3ZJCXiLiLN0QQRE/CDy6n0G5rVkmZGLvcB3rPLnuzJyRFqxcf4bbereEfXxfSsuXjlKz5SXdyXdPE3V3ln+PqrGwFwasyJ10LfWVrNk+JHXtHH9Uu6vYDZrSf3xXLOBL/A125/8aqF/jYZf9VLP49VDXC3v9tU9BBXTZthAHNxP4TfBdir13d+7HUkOfdVVR/qpR/xJO3+1+4Aet/RaLOEzayOaO4H7lCcS7Mot3ubeKuu6f4rBbQRDGiBcpJfYnxeEeZ0Yj4/V4Mb7C+g3Pb3LVpuCRTbZDdJG4TdRyjuCR5BZB2ZTBkHppBkTXpqGrdVxY43DtBGYVn/AA02QHondYbH35eC9/yzmXQN/wBRTbHs4LpPlmmmume3J4/fqFh1nDqukBEjHYebesPsR5L2I4ddT4rbR1HjHzWYHrFFEw3Fv3sWWzC/5XA/Q/VCiyHGgDDy1FXDgRcIvXYcskRgsM1t1uWzkdTIJAbXbUNIOlAngimiMTx1TrbL0TMNZK11zmtLwntChxNq7jw5dDltusCygKwWZdwxIOu2o0AUR5DiXw/PDSPh4fbC7Nw/u7PQHlbb3WzBWRyOBcc1PiF9hwq7cdgXxWKJdl1EZ4HouS0InkRS9HA13HI4mizYYxYHnbPxu7OyLI4iAncle7OJbwlk8RxKnxeHD2wBmIb7wBjxMJP7oPWicdqJuKVP/TKQ5Nzkdtlsewb9vchUkLadmN2pVPaG/ewN7EW7bhv2tBca5cH2qAllI0gaaxpp7UTg9NBxeGJ8rcPQEtDW/IbWN/fmuqZjT3tni80F2Z7OJcw2IvX8tqzkC2bryMrA/EoBErMDz2HOm+NcakhrIaeku997uaNxbQnY79m6rTQXjJkS/FYHub3dXHV5VXtsmq3EecrDoND8q3eH8QbWQ9I0FpBIcDq0jUFZtTR9EbjREBacSaGv3uQ+dWAUEodbJOwqbqqPGFX1qtypyVi2gOQqLqVG/ZDKynmCK5WY/C4FaCxabG2Bew7ta4hh0Fu4FbKbijaT+aJB2mR0I8BM5vCKw09U0OppDibcXwk6+W/ZmvSMPTMD2HrLN8PwFy+txLNkuLS/aqxCsCS0iDqXlW+VeuquKUlJ0fSusH5NO3mNBosxlJK9xdfMJ9w7iNvEYANibr2mwt1Vs4hATckgQAo1LZTDDYiCdjXlKyhlpOKFlGwPbM0l7Dk3vvoM8x5LTY8Oiu/IjdB47tDisSuVn7u3GUlVCvcEnVjqVBBEqDEzW1w/4ao6V3SYbm9wCbhp7BvbYnNIVHET8rUrDJb8CLJ/Cv8AM8vetaqr4acdc58t1lvfliebfuyKwnDbt06nKOi/zbf5RXm6njs0mUXVH1ST60aRDxPsmq4Wxhllok9NST7asfnWO4vlN3EkpdrZql+EXceX7oqf2y6+lte7XqdW9lGg9yfShOcxmufdovQ0Xww93WqHW7B7o/AcHBYM8u3V9fkNh7AUpLVu0GQ7F6um4ZTUw/xsA7d/Na/h2AHSlmsc/NXlICB7Xce7he4sGLzjVtD3anTNH4zrlB8yZiC1BA1xxOHVH1PtzVIad07rbbn93WV4SgUADb5nXUkk6kk6knUmmJXFxuVv9G1jA1oyCc8V4T31oFYFxdUPnzU/lbY+x3ApugrH0colbpuOYWe55a+41H7ZZvA4zSGEbgg7gjQg+YMivojXsmYHsORWmx4lbiCNs4SBNhsn5d0/g5f5YNLOaWHq5eiw+I8Ao6vNzcLuY+/NVXhbcxft9250DqYBPLxiNfyt7TXBzSesLHn+/deKr+E1vDsz12c9R4jZU3uEXF1T7VfYOPb4W9o9DRbub2j6pKOZknYfolNzEDUAajQhhBHkVOoPkau0hwuFc3aVXgsS9kzbyFSZa1cGa0xgr4k2mDvStbw+KqbZ1wdnNNnDfIpuCuczJ2YWnfj+EvXLGKxNxg1i2AMILbEd6DJZW+Eg6QD+FZPKvGf9H4jSxS0dMwWkOcpdnh5Ea35+K2hNG+zyfBB4DBNxG/dxmL+ywqfFJjwptbB3gfebqSBqdGqirZwalZw+h68ztLcz/Y/Ycsz21EfTP6R+gVnHu0GHxD4Rree5Ztsc2EyBdE0V+kQVhTpEjTUVHCuCVtOyoY+wleMpb311HPLO5Hsumnj6pJyGyF4vxG5irgd5t2kI7qyCIUARLRpmP0GlbnB+Dx8OitfE8/M7n+FmVlb0hwt0S2/enQbVtgLNLlCxYzelcSoCNC1VXupVyHderlF16uspuuW7j2ri3rLZLq7Hkw5q45qaVraGGshMM7btPmO0dqZpqt0Lr7JzY7RYdr64oriLF8CLqWVFxL4GwJ2nzMH6GvHzfD9eynNEMEkR+QuNnR93sFuMrIX/AOQGx3WXxOKL3Xv3FRWYzAULlkncAattrEmvYUlMyjp2sxZNGpN/qduxY9VVmVxaxWWLdy6ear0GhPvy/X0rBr+N3uyDz9lmy1LY8m5n6flabh3AltKGcZRyFeediccTykn43deUqjFcULSlgAAaF+Q9PxH6DrpFVNmjreW/4Wxw3gstV139Vn1Pd7qrCYCTmMsx3ZtSf6DyECl5JyRbZe4pKGGnbhibYJ1hcIBST33T7Wpxw/DS2lVjjMhXSuDWozj3GVwtmQAznwovVvP8o3J6DrFaDWhx6Nug1We2N0jrblfPVlmZmJZmOZmO5J5/yA5AADQUZzthot+CFsbQ0I3CaGhORXjJajhLSMvWpjz6qy6gWOJZTthgDaui6B4XOV/JwPCf8wEeqjrXqfh2tIJpn94+4U08uF3YfVDYHFkaivUvYHBalg8Zp33a3lOgJIgqdQfakXttkUA9XquzCXgPYMrma3zXUsv7vNl/Lv0nQVDXlnaF5DjPw0HAz0eu7fb2R97AWcYoOmePDcWJjlrsR5GRRrg9Yea8dFM4Esd5FZTifDLlhocSCYVwND5H8LeR9iaK2XZ34RS2+bfLdVLhJgyVYEFSN1I1BnrVpGte0tcLg5FXhmdE7EFo8PxZMWLNjH3XVrdx3bwAW76oC4zFYy5QDpz9SI8LV8Jn4XLLPQRghwDQb9ZhJtlfW/0Xo4allQ0Yj3pPjMTbu33vWrQs2iqqigBZC/eKjQE9K9RwikqKalbHUPxvzJOuu1+xZPEZ2PdZuyCvXZ9K1QLLML1yzazHyrjkuBujlUDaqK912uXXVltQRcadEWTz3ZVA9fF9DVXOwlo3PtdUGYJ5INsV0FFwofSKtsQx8vSpwhVxlNuB8NV/tLmomFB5xuT5eVAmkLeq1MwRh3WcnuKxluymY6KNAANzyCjrSEsgjaXPOScFlj8XxFb1wNee2kfCpZfCPPq3n8orzNZVzVGTQcKTm/kTC0MbiOwHNbLhr4ezZDo9u9cbbIwYD1IpIgQtu7UpR7BStvIOudjss5xbjYuMe9uQnQSWf0A1CefP03rglOdrn6D8+i3+DcGdMRUVQvyb9yEA3aWym1u4QPJVHsJn6VX+DI7Vw+q9r0bmi5FgisH2ws6Zrd5POFPzhp+lCk4bJ/VwPmiNa+1y0/Rang/E7OIIW1cVmP3dm/hMH6UhJSTMNnN9lPSNAzWouFbK5QdeZpmW1OzA3UpMXlOI6L51xHHHEXTc+6PDbHRevqxE+mUcqOxnRMw779/4WjSRWGM7+i7bWqkrRAV9jeqlc/RP+G3IINUBsbrNnbcJh2j4et+yQdnWJ6MNVPqCAfanukMT2Ts2WfHuzyXzHCXCJVhDAkEdCDDD2INfR4JWzRh7dCtinlxNBTjB4kqQQaiRl00QHCxWjt2xeSV+Ib1nuuw5pEvML7HRJLitYYugMTLoPqyjr1HPca7yDhzGi898QcAbVtNRT5SD/wAvyn2Hv28RbytlYMPIgg/qKKDlzC+fMmN8LsnBZjjHCmw5JEta6nUp6nmnnuOcjUEa/COz0/CaDhJlo717u1LMVbQjxgGNqOBdQ2Z0ehshmaYGwGgHSiAWQnPLjcrtq1mNcTZQDdGqoAgUNEupVy66Du3zOm1XDVQvTjEYfucCgPx4h85/ctjw/Vp96zo5OmrDbRgt4nVHc3o6cc3egSVbZOg1rSJA1SgBKN4fw3OCxMDYRzob5MOQRY4sWZT3CqEUKDoP/dLO6xum29UWWW4sty7ePeyoEhE5ZfxSPiJ0npoK81xOWYPs4WGy9hwSio5WYiQ53I7eG6EbBAbCsrpCV6oNAyAVDYPWRKnaQSDHSRyq4kQKijhqBaVoPeFE2FQdB/cepqcRcUSzIW5CwUVwpOrDXkOn9T5/LzsXgZBQ1hccb/AcvypGxVcSOq2w+x2I1BGhB6g8jVg9UexrxZwumL9o8SLLWnfvEIjM8lgv3hm3IIkaydd6F/GifIH2z7NEjNTYW9U5b3QR4jiCPiCeSqP5zROjiB0v3phjJS0Fzrd36UPdvXTvdufxMB8gYq4wjQDyUmEWuSfMrl7PIhnBCoDDNvAYnfz+lFdYbBJUMXSMLnc0Tg+MYm18F5/RjnH+qfpQXRxu1aE26lGxI8fdbTs//wAR1ZGs4xMhkZbqSVnQ+JdSo8xPtVX07ejLW+CzHwyNkLtQMj/pAdp7IW+LqEFLy5wQZBKwGgjSCMp8/FW98OVRMboHat9Cmqd9nEbHMfdUYa7XpSLrTY5POE8Qa0wIpWaIOCiaFsrbFPuK4YPbF9Nj8Q6GkGktOEpKmlLH9C/wWZDGw8j/AA2Ov5WP/ix+THz0IDhPYvI/FXAxY1cA/wC4D191reHXFvLlbfkau4lmYXiYHB/UdrssZ2n4AcOxZR9nzH4PMfk8vu+nwmilAHZ6fj0TJJc7A75vX8+vek9uzJpslDAJRqWwBAql0QCyllqFyoxLchVgFVxQmWrqi0Ha3E58QVX4bQFsDlp8X1ke1ZfCYTHThztXZlO10mKWw0GSq7O4TNeUESGzr7ZGzH5ED/N5UTiEuCEkbW9RZUpWYpBft9FfwW0TbMiAilj7zl+Z/Q1NRM1rgBqTb38lenaS3uzU+8ollOJSxlhTbyuJZoI6oOTA8mPLy/epeSNs4LXDq/vp6o8U74HB7DZyRi2ZKt8Q58iDsR/TkQfKvH11I6lkw7HRfReFcRbWw4v7DUKF20ACToBvSjSSbBaTnBouVRawhJzMIP3V/CPP8x+m3UkjngdUf7/CExpccbvAcvz/AKVpw9UxIyg2HqwcuvZD4crcXMhlZInkY0MeXnV3gsNihxTNlGJmirvWJYL/AJj6Db5n/tNWa6wJVZOs4M8T9vr6KRw9RjR1Tfw+hHWB/FoP1okbruCXqnYYXHsXDazEnqzH2kx9IqXu61lShbhgb5qBw9RiTaBxdnWNs2UfU5vpAozHZX5LPqyWkgf2t97/AETBQy2xbQwgbMFOoBggkDkYJ2358iOp6t0MvSalKdFhsWZW8kvv3jJD3SIMCWyzoDtp1pt9bUS54j4JiN0dj0rtOZt9EM0AggsZ3gMfQ6D+9KDjfbM/VUc6nDwRmN7A+aOwnGr9oEJevqp3Bzlf4WBX6Vds8oNw76qcVOTe5B52P+k5wXanMMt9FdDILJ02MrsfYj0p2PiH9ZQmw8uYb2e08v2x+i0PAeKDYPmA+FvxLyn8w2I3kTpIrThkDha918o47wz+HUXj+Q5j27wt7hSmIt5T8YGnnVXXjdcaJWIsqmYSbOGiwPE+Gfs75QItsYX8p/CfL8Py6S1G+2W23spjf0lw75hr29vv5ofLR1ZRuGBNSFByQJE0RDXMtcuRmRrjmBLO31Y/1NCxNjaBy+yvYvd3/da/gmAAQOp1CuqHybL4vcqW/wAxFeS4hXl0pj2uL+F/9eC2aaABocO23iqO0oWzY7tNDcZf4bYAHyyqPc0zwlz6mo6R/wDUHzP6UOtDYosLd/sg7eEyJbZxKKgaD9+5cJYL6Bcs+QjnWmybpXvDNSbdwGV/E3slujwNBdpa/eTsgXuFiWYySZJ9aea0AWCXLiTcoPiC6BwNU105r94fLX1ApHiVIJ4CBqMwtXg9caWpa7+pyP72IBcQlxpzAqp8IHikj7xAnQcvc9DXkGU8pb1Gkk9n0917+Stpw68jwANLnXt9lEcSi8UcQhClXIK6mQQ0+Y0O2oG5E9JSPYwEgg8j9lMNfHK9wa4FotmDpfmruI40WrZeM34QN2O8D5EzyAJoEUZe7CmZphGzFry7UNxV802x8I+P9cv8z5QOZq8Ywdbfb3RBGJrh3yjXt7PfyReDw2RFB0MSfU6n6k0ORxc42VYxhZn+3UcJazAv+MyP3dl+mvqxqZHW6vL9KiHO7+fpt7+KtNiqYkZB8QGUA+c/wgv+qimabNyQ4i60VuZ/K46rbVQxA0CjmSQOQGpOnKq9Z7jZMhzIWNDj2LlrK/wnbcQQfkda5wc3VXZK1+iXcSKFssksAwhRmIMqyzyG3MijxXw3OnakaqRjnYb3OemdtCF7CsxUZhB5ihvAByQmEkZqzuxMwJ61FzopsL3XctQpXCtTdcgsZYg5lGvMj+Y5ijRv2JQziY7EzX9813Dgg5rbFTsY316g+lGZM+L5Sjz0VLXAdIL2/c91cbt4ai/fB6i7cBHoZqf5cpObioHBqINsImjwz80dhe0+I1TEH9oQiGDaPH4lcazz11kbjenYeIOaLPzb9QvPVvwvFK7HAcEg/wDif97pvgMStwHK2aOexI5EjkeRHUHlBO/TztlbcG68pUU8kLsMjbHl+/TsUb5k+VNjJJnNV5alRZEWsOI1qpcrhqZcNwx7p2A8Tnu18tDnb2Un5iseuqGtqRiOTASe0nQeiZgYTGSNSbD7laazeCqqjksnyHT1rxbnlxLjutlpsAAlGKtNiL4QctCeS83Ptt7CvW8Ow0dH0j9XZ+wWZNeebCNv0q/jSm7iEtL8KgBfIESx9f6CpoZWQ0bp+/x5K1SC+cR7ZJdcy5b9zQKCFHQAn+SrHvTjZLGOMnOxJ8B7lAw4sTh3BKLfE7LfDdRv3TP1FHNXANXjzV20NU4XEbvIobEYgqR3dy0LcQVyg5T10I8P6ekwnVVbmMx05a4DUf6WhQUEcsvRVgcwnQkZX5G4VXErLvkzICQSCV2ysNZB1GoXmdqxKvibKqLMYXDML1nDOCTcPqSQQ+Nws7Y99tD+V61wz4i5G0CAF05k9W/N5DzpGetfNhyFxr2961KThUVL0liSHaXPyjcBewtjMlyBBzEAtu0hWzN65iaC/quBP0/dkxE4vicxgtsL76G577oTieGDOi3XnUHU5VG+yz5GCZIMa60WFxAJaEpWQtJax7rk+A8Aj7nE7K73FHqYHz2pcQSHZGNRE3U2RdCR0BxDV0X5/wCZlH6B6bgyY5yza3rSxs/f3VL8S5713MTnFsE/cWJMDzP6jpRGAYA3sv3lVkJxl/bbuH5Khclmyhj4fifQNqPhBEe59Oeom4aL212+6qbudhB0337vdXW7AAgCBQi4nVEDQBYKeSoU2Xe6qFC93VcuUTarlyi1qpXIS5gdSyllY8wf5GRRRKbWOYQ+jscTSQVV37J/iQV/GBBH7w6eY+VWwtd8uR5IzKp8f/q5jmNu8fdF3sLIBG41B/vkao19jYp17cYDm6jT95FQwkq6OgOYnKy9R94H0iZ8vOtLhkkjagNYL39Oa8/8QRU8tGZXnCRp38loIr16+b3UrduTXFSM0bFDRLrR2rUDu1jwDL5TvcPpP0ArwFbOZpnO5rbjZhaGjb9K9ccJaZuphZ5x/vHyNRRU/TzBh01PcNV0r+jjLvJAnGjD20Cw73PFcPReSz1J39/KnuIVIqZLN+UZBChb0LO05lZ+6966xJdvzNqIBIMaeggeVU6fDGI9hoEJwJcXKywwS3czMq2hkBDEa/EATPqZ6k0/w1zRNdx2N/ol8Mj7hnMZDXsS1eH5vFhke10aQiH/AOsmY9lqtdNw95IAN+bfyvZcKi41A0XIw/8AF5P2BIRKP4cl8W83NQQ8jrliY9qwiwg3Ze3PRerEzHjDJa+41/fJFJECBA9I+hoRvfNMNtbJcuJIg7f3pXA2N1Dm4hYrypBY9TP0A/lXE3AC4NsSeajdXQlVBaNNYnympZYmxNgqyXALmC7vL6pXlt3LmS4G7xfFlMgDoRlJX5kmvYcNpqFzP8YxHe/7ZfN+OV/FWyf5zhGwaRb3KMGDXln9nf8ArWg7h1KdYwsVnGK5puJXeaFXDE38oYgrrJ8Xwrt6TdHOsl/DoXzmFmTbXNua3IuL1MdO2pkOJ17C/LwQvFrJW4dy5WSLcQdwpdWiJiNGPntWfVUX8UhpeCPqFt0PEzWtc8RkHfQtJ8bKPDrGVAPvbtoRqdSYPKZpCU3ddacLbMA33RYt0NFsprarlCsFmuVVMWK5cuNhq5QqXtmuUod7dcpslrqEYK+ZlaYIJzCNTpswAk8jA50y27x1Rml3FsR65Nj2/oP7qnPDcDNpe6S69vXKwtuREnY5YgbabRUGlqJDiwojeI0cA6PHp3+yL4XbuWMVbu9xfKmUuAWbpgNADjwxoQJ8vQU9QRzQyddp71k8YqKapivE8E305rYNwSyWZiDqdgSAPSK9CJ3gWXjjTxkklL+IcJFqCkkMYg6kc/lRo5sWRQJYcGYQRWioN1oAuRAv3n38ga+bHmvQDIW3Kq4oATl5IAAOp5k/3zpqGpEUTmtHWdlfs/KDO3E4ch6pcmAB+LbpzNLma2igN5q+5ZAWIAAqsZc94A1K54sM0u/5hauWDaVRc8ZL5oFsQTozH4j+UT0MVryh1JMRcHK2Xbr/ALT/AAzhk1bGHAFove/sluCwSW80OTP3R8K/ujf6n2rPqJWyuxBoHcve0dPJBGGOe5/a611IW1Y5hv8AiXQmPPmPWRQsTm5FH6NjjjGvMfuavA96GUULorlxQN8YkXHW3bV1UjXPBMqrbZfzRvyoj+iYBicRfsWea5wcQWZDt/CqxGOvIGW7hHIiWAa22nUjNMedXha17gI3i5019kGbiMOE9I11t9PdcwzXYIs4W7AElWNuABuQxafnm9q9TTy10FmytBGnIrxFdBwmpxPgkLXa5gkfv7ZOrCeEHKVJEwYkeRgkfI1th115ktDTklvCvFdut6ge7MP0trWdR9eeV/bbyWtXdSnhj7L+aG4kp/aPF4fCMhH3hzk8yCTpykday+N48Yyy5re+GOj6N1nHFfS+XfZXqoisFeqXVIrlFkUgU1KqQrFtVKqrBarlCg9uK5chblvpUKwQzIKhWshsQkaglSpkMNCCNQQfKrxvLXAt1VZI2yNLXDJa/sjxZb1tlyol1DNwIAoYttcAH4oM+YI6E+opJhKy413XhuIUzqeXCdNu5P5pqyQuvA1C66smosr3ULlpWMsoJ8wDUgkaKpAOoS/OWJbzAH9+Qj514Mp0G5uqsRcHiciOcef/ALrs3uVHEC5Krw9zNr86lzLZKGm+ar7QYJrmHFtXa2W1YrEkGFCzynQaU3QNaZgHaZ58rC90R8nRNxWBPI6JJxHsslmzmN674REA21Wfuooybnp59BNXY+N0gLmnDvzW/DxfiEpEMOEOOQsMh/pLHw1xLaIAXZj4ySAAu5189BoJgk8qCMBcXHLkNV6mR02FsY6x/sdO/wA9EfYVvvEeijT5nf6elBcW7Jhod/Y+AV9UV1BgeW/SuU5bozs7xJXvxM5reo6NaaGnzIuJ/CaisjPRtcdQbeeiwasDpbtNwR6Jb/xQ4+bFnBWLbhTesi/fU2lae/mWF0+IEZWTKI8JjUaD0LIg2MMG1vMflecc7E4k7rQ9nWzuysMrd24ZToRyPqs7HY1pVFbHNTsljN+s3wXnmUckE7o3jY27VXxIC3btsf8A9Rc/Nm/SnoZbulPI+gCUfGbRjmPUpX2YwR7i6/4SuvoFQ/UMaUoJQ1rQdXlxWhxVuKQ20YGhBcZwpW7bu/ddWt+hSGEeouH+GkuOAYmm+a2PhaTJ7LeKZ8H7PtiLRcXrdt2drdm2w1usih2AbMMunkdjyrKipcbMV+5b9RX9FLgtcbpxgsHgScHw+5aC4nF4Tv1xCx3ivBcg6ZgnhaATlOXLFOiBmHDZZRqpOkxgrLWlZWZHEOjMjAbZkJVo8pBrKewscWr0McgkYHjdFrciqqbXVtu/U3VS1XsJqVUIVxUFXCDeKqiIS7dAOU89qkBSmfYzhoDrfRoUI9m5b/MrKVIPQqAY5ZjGhgeloIwWiUb69/NeH4vM5rzA7+p6p7Dt4LYzWjZYuJTQ1BVgVLNUKbr2auXXS66QpC9N/U/2K8FYkLQNhklvHmItqBzcD6E0ajALzfklqokMFuaO4Nh4ty4jYcp+lVlcC7JGgYcN3JkzDVjy/UbD2/UmqBxGiYNtSsRxbiJu3z3h8NgTG3jfUCPJCv8AEa0qtrGWazkPT3uvQfC1O57Xzv1uQOwf6sq7N7MM5MjSOmu1Z+E3Xri5oAsrVaTVbKctFRhL+bRdYZix6amF9Yj0EdRRZGYcz4e6Uhlx5N7bnx0RQeDQQmiLhM+EcMtuwbL9pbdwGEg+KWgxuMr7GgVMkgeWA5OAy/e5edla1rz2H99Uv7c9lRjlwYW7bt38Oow1y2xPeOin7J7ageIESSdhJk+E16KOqb0GNx0GfesV8Rx2C2vEuGpodoOhEgj91hqD5ivLh5Y7Ew2K0BaQYXC6+LYzB4uxi71nO1y1cNvPccLcJthvAO8cFkMyIUiY5ivU09R08JlHj3rOfCIpBGd9P3sX13gOFAwCQINy0G97kuPeXoTagxStJ/qUhUsEgfbdB9tuHqMGWH/4n74e5yt/odh6xRsZq3Eb2y8BdTRytontdtfP/wBxt9FT2IxeD7tRjLq2jh737TZZ7ndr4kFsjUwxB1jfxCOdVpH3bh3C2uJRkSY9im/ZHt9w2+7JcuWEu4e7et2HuZVm0WItm1cbYFMqkSCcu2optZqx+MxS38Tfup8D3XK+azAPuBPvWRUODpCQvSUjCyBoKBx1+CANyYFCAumL2sr8POk1CkpkHhasg2zQb3aqiAIPEPGtQroAWlv3LKkkZi2VhyORip8xIGlGjODFcXySHEJTHCJWHQg94Trss7YZLwvjIz3jlBkzlRFLCPukjfyrTpKqRrcETcQ11tbsXn6qjl4nMZKcXsBdO24vDBSoMxqCee3KnG1szoy/Bp28kpHwKpfE6XIAXy3y1TK3i1PUekH+dIHjjhqz6/hJfxwNSR4KRxVv8YHqCPrtVhxsn/8An9fwo6Bn/JeGIU7EEdQRVv8ArXOM+f4Ufxxs5BWRmJdvhXU+ZOy+/wClYQFk0MzcqBfM2Zt5PtO8VUqNTcopWJgD2HQdT50NEBUMU8wg2H61YZZqHG+QWY7TcJytiLxIjIGVer5AgL+QIEDnz6UzC8HCN/0rVp66QRNo48g45nfO2SV32ItIlpZyZIEwDDLueQgb1VhBfd3avbzRObF/jFyMNh3EI3CCBqZO5Pn6cht7RQnm5y0RWMwjM3O6uw9lUXKogan3Jkn1JNQ9xcblVjjbGMLUu43eZDbdfxEMPy5WY/8AbRIWBwIPh5oVROYsHImx7rFavspih9qw1+Fv9CD/AMaUqrhzD2H1WTWNtM4d3ojOG8cF5Q6yJJENAYQSCCORkbUrM18TsLkBrQ5twhOO8cyaCbl0/CgPtLH7q9SfqSAb09M+d19BuUOaaOnbid/tZ/igy2AoYPduPmdiIJIVgAvRQxUAT9SSdunJbdgyaNvftWFHOZ5jK7YG3Ytvhsai5EJCqkQDpsAqge9K43SOuUqJWjLRZ3tnxVXVLCMGzs3eQZ8FtgQp6SxX1CsKYjL2NJOXLx/C0eFxMnmxahv6F8w7Sm4mIt3cgdEKsqsuZJUyQ67EGNQdxpTtI5uG260OJMkL77IjtF2rxnFFt2mtWVRDKrZtZFBiJLEkwATpMeW1MvkawXJSMcD5DZoWw4RZNu0uYyQoE9TWO43cSvSNBDQ0pcz57/kg19W1/QD51OjO9cM5O77p1h1qgVnK3EXdK4qrQl925zqEVA8QxH2ZjpV2N6yo82aSl3DJ7+1bErkYyw+6CjKh+bD+E9KditixEXvtzSUl8mBuLCQSOYGy2mE4ezQHM5ZhiZ0Pn0rS6WJjXSDIakWtp2JwVEVy6EWxWuLWzHZzTPFYFFIGZSwAMA/Ks6m4g2oY+zSBnmRlb3SMr3sicXZAk3PK/wC+ajaTKI9frqazZ5A95cNNl5KrmEspeNNu4CwUL1sMINUabHJKnNK7vCJOjfMU22qyzCWdBcp5imiLY+7q3mx3+W1LLRdl1QrbeBuZDcFtsg+9Gn+49K7o3luK2SkNda9l0tkX8x+lB1Kt8oUMIJYfOpdkFVmqp4lhhdt3gTGYFVO8HkY9hVmOwkI0MvRyCXkQfJYnOLTMmYsc5UEx92Z09vlRpG3zA2C+hcNqXT07JJDm6/qcvABcS8zXGtrMSGZuggCAepg/3E9YBgcUbETK6MdhJ5C3qU1OIAmTEAE+8/0NAwkgIpeLkcs1AgNfwwI0NxpH/wBdzeuccMTz2fcJOvPUb3/Yp5w/DJgLN1sxhnzKDrEhVVFA1OwAG5JpN0r6l7QBna3uVjvIF3POSW4axZxGLuBWuW2uWzcZFOUi5bIVwysDGYMhEATDGTWg1rhF/kaCW5X7DpZZtRUOj60Lsj6rScBwNuzmCLEwSSSzHoWYySfU0Nzy7VZXSukcS83KQcctq2Kw6KAv3oAA0LZxt/8AAaZiJETnH9/bokYAie4b5J0+HDaMAfWlA4tOSRLL5FZztNwpg6vaVQq2rmfSAMkOPWfEPlTUMmMWedwtXhlQylxC2trJUl+QIgnpXW5r1hPJSXGhfitsPRSfqJFWwE6FULwNb+XshuMdp7dtNAxPIZWAJ82IiiR07nmyWmq2RC+ZPcV3s1ac2s9wQ7kseW50+ke0VWe2OzdAr0uLo8T9TmnvehRQke10JcuzUKwCWcUvSO7B8T+HTlO59hJosQzxHQIUx6uEanJL8Gr3BbUgwoGYnmV5D319qK+zSTzQoyXtaNhr4LQ/sQa3NLgkZhMki9k04NL4eczZ0BRhI1ZOZ0+8MrR+anXcQkabEAg8156bic9PIYnAGx1Ottk0s2lABA3Ez60nNVSSdUnLkNFl1VfPUZPOXIaLq3AdiDG8GaXsQknxvZbECL81w1yGoGpVF9A4Vw9bKFCobVjnIEuGmQx/EAY8xHnGqxoY2xC2I4w0WV2CuBES2D8Mr7LoD7wKHHOywYCEQMLQBZAdp8ALlvMlstcA+IEABF1MyYPkN9atPGHtu0ZoEzLjIZrKYRoBY/3FZD8yAlmZC6pIZhIUkA8gSJMAfyFFawquZWU7R8Ia1cxF7QpNopG4zFFuz01AM/mphjg9lt87+Gi9Bwuuc2aGE6An/wAhZLMNjfi0IhufMdR5bj2oT4y2117SnqGTF+H+pt5WVzIWu5yfBlXTqQWInyGb39tYDg1lt1V0DnTYr9Wwy5kE/RN+z1s3b/eR9nbDKD+JzoY/dEg+Z8jStU4Miw7n0/Kz66YPeGN217+XhunakXMQ+fe0BkU8s6/4keclAeWV+prqduGEOH9tfDb7+S8rxSV2IM2RxOVx6AfQTRNllaFexOKW1BafECqhVZiSJ2VQSdBO2wqQ26IxjnGzRdZvD4y3cxpYuuVUAQyNSQgUDzPeXI9DTTmObBa2aOWkQW7Vqbyw3ypEpU5FXLaDO0jSYg9CCKsMjdXAzWW4t2etphZw1kB7bhtAS7IAQy5jLGJzBZ+7pTMcpebPOqfo61zJQ6QkjRZT/mwOqiUgEsNhNF6E6HVel6ZpFxmOaOS+p6UKxCLkVcMTFcpVL4gnQAmusuUblpvSuBC5TwPDtZ3J3J/varFxIsqWDTfdEXrYWqKwN0XgzKEVIVXarvALmW9dt8nUOB5qcjn5Nb+VS8XYDy+687xuKz2yc/sm+H1srv8AAvrsKCfmWGTZ90V2a7DXrakyBnAIzGNthlA0Jk79OVOOiklsdFpV1VNWhuIAWTO/2avBM3hPhkqCc3pEamhupXgXWaaZ4F0oxWHa2xV1KsORoDmlps5LuaWmxX0XHWnYqARABLcvT1503WwSzENact16GF7WAk67JdYwLd4V1Ay5pOswRsP81IR8NkL7XsBnfmi9MwNvqTtyTK+2S3cJGfIpLLI5CYPqOtbVsLTfNIuNgUi4NwdXy3DG+cW40EzoZ1IHI+VJQQB7sf0QY4wbFPMPYFnMBAUtnA2g6Bh9Afc05cRAg5bo7WW0QGLwCXsNfw5MftAvCRuM5aG/yyvyFRE9oGW91zLsOWq+VdvezH7Pewlu2SovWVtfiCvaIzQYEjK8id8p9oliaBi77rToa7+LDLnmcx3rLi45ZbC6XG8PkDIH0EmOgpQxhoL3aBehdxRpjbg+Ytv55e58F9SwODS1bt2UGigCefz/AL1rBlkMj7nUrKGQul/GntretKW7u6QwtOR4WiM1t+oMg9REjYgtUpc1rsrt3G47UtUwMnAaddla7XmY/YFfzG5ayezBi0eqA+VMY4gL4vob+31WSeHTFykHKsHuPbDKlxEVGLCbhUlmcgfhAAA0k7zovNO0twMutOjojEblYjhylUvWldS9644hLtxTLsVlrRQoyjUkgzlHlWo7rOa62QA1HIcwfxdVecDH4u29jz7CvoONbxUiM1gv1RmaJPMkfWBXImiV9oOIdzYYr8dxiieTMCCf8oBb2jnRYW3dc6DNHpYTNIGDdYhMGirCqAPIb8tep0oxeXG5K9g1jWCzRZLcFhR3rrJGgIAOnMHT5fOiuccAKC1obIR4+6d2eGjnQblGJV2JsKg0NcuBJS3CX2vMCdAnhI5F/LqoGvuOYor2ho7/AEQY3F5zytr3+yfW1yJPOh6K5zKVXZZop2ipo5g7Ec9k5DGxzTiKZYDAMZOu1aT2RthwuAyVZpmhobZSGAcX7QWMxJUk6ZQwiT5ZgvyPSq1LY5Ghp01WbxBrKiMY9Gm58j+F9D7N8HW1bts4V2gEHcACMsAjeRM+VZ0cIjJc4XXl2RAG5TTF8RO6iYrOn4mcVmDRPinIFyuWOIEkFhBP/qoh4k4vAeNVzqfq4gibuGsuczojnaWUE/UVrf43ZuF0mWNdmQuW8SCM2YMsHKw5j+tUdM1ou4+Ku27tM0L+3hrtnLA8Lq3kdGI9fCPnVGVUb3DCVDmuBGSlxLhiXbb6eOS+YDUlR4QdJIgAR5UaRgkYeaG9gIQWB4tbcWnBB1Fu4Iy5S8ZTB5ZhlnbxGhMeLBQyQOAIVvE0uBySGZTtlOYjyjesqvppjKX6g6di14HRujw3sVHAZp0DeZbQ0OijmElwCBuqzhgZa9yreP8ADlvWSWtlmthnt6gZWgjMPOCRr1PWt5wxRkWWZK27Svk2HNm3iTeIOUB3UhWYXLr6EIY1Kpa2HU+dZlR0j4xGPHsA0v4lN8Nbhu9/cFoOBYt7ltbrwC3iAHIHVRPMxuax52tjkLW7LaGbUV2i4eLq23Co5VgwV9VYiVZW6BlLLPIkMNQKbgm/jyB5+U5FKOZ0rMO40VnDOy+GvBLqX8WLZLA2WdPAVlShYoXkMIkufU71pltJcXAz/eaU/kVIyufIJhxDsfgLaZ7iqqLu964XzMdBJusQB0AiaYfELdTIDlul3ySvObisJhsKy382ECQREZYXK0BmUHLmtHwnMh0J6Gl3PaWFsh07f3PvQxfBhmBHIoviV/FvcYIvdqCYaApgHQySx18kqkbYWi5NyhEQNzcSTyTrB3my2w7BmUAu20kKJMcpM0u4C5IS+IE5LK47GftF0uDNtcy2vMEyz/5iBH5VXqaYtgbh339vBen4XS9EzpHan0Q+JECqrWCT4HD57rPJGQhR+rexkD2o7nYWBvNLhuOQu5ZD7rR2jlE0BXe9rSLlJ+JYxnYInxNt5DmT5D+g50VjR8x0USOLeq3U/t004ZgwoCjYfXmSfMnWqElxuVIAY2wVvEL/ACHKoJVmDdJcNjl78Iy5gJYEGCpGn1n6U9TStjb1xl9QoLwXhnj3LWYfjbIJXw8pIneOldWx0tWAJHGw2G6h8cY+bNIuKcZurcsNbIzLczw4kNCsPGAQWGo0mqNkYG4GCzRt4oFXAJgGaX+y+k9gu0H7XYuFyttrJCuoHIglGDEnwnxaEaEMNYBJ7hzcV8l5+aJ0brOTl+GTLB2Ub+2867VmP4ax5xDJHjrHMbYgFE2+FhNSS7CfiO3sKYj4dHD1hme1RLVPeMOg7FXisc6NlSw1wQPEGUCSJjX1o7nhpsG3SLnuBybdJeJXTKqMim4dSgZRHM67nzrLrrZE7I0BJOBurtxy3VZGR7cGFFzKPdGA/UVngmxO9r/VNBha4Da9votRYOZYzEEjcQCPSvR0r8cYJOZSsjbOIWE45ghYz93m7tnKSW/DBIjnrz5etKvb1iR8oy8VnvZ0fyq/gnaDJbcurO0yWmSfwjXkDUtmwkBXZLhBur73akNblQVu5tI1AG8zzB2jz8quZcstVxqQW9qV9p+0JxCWLJBt53i5lcjMMrMQOcHJG+xPrUT1J6MuAzH+kzR//kStaRluvcNwiJ3Y1PdL3a+jLbkkDSfDvy161iSSlwz/ALZ/U+62o22c4cvYJfwnwXb1nZUuSv7rhX08gWYAdFq8zQ5olPLPvGX5UPmc0iNmvoOa0IMN3Z+FgSp/MIDD5AH50KN3SREckIExzWJ1QnByVxTooB7y2bupgTaKIx03JV0H+QUaGJ00Vhq078j7H1RZjG1we7fkiMYS+Ki4wdMOoygElQ9wB2I6+BkAPKWj4jRajFDG2Bzr7n7BRFhfeRo1yHul3F8lqy11B4rVpxanYEiBp7AfOh0xLn2OjiL9qXrDiIj5XJXbzqSZPLly/s0wARoFhG2qynEeJd6xRWiySUjndic0/k8J05gamDFNtaWDTP0/K2+HUDOrJJvoFbYUAgHnp6TpPtQivQvJDSRsgsYSMwOhGhHnVm5rg8G1t0t4PiAFbrnb9f6RRZRmO4KkJyPeVbd4i7PFoSw18h+8eQ+p13qAzK7tFWbC9pjte6bYbh6hiyjV4J8vIeQ1086qXE5bJeiccLmv+ZpsfsjLrhRAqqcAuk+NvwDXAXV9Eu4FbktcP3jA9Bt/M+9GmNrNQYRcl/P0CeYkwoHmP1FBCmTQd49Ute0TcLnZRC++5P0+VXDhhsPFWLTjLj3BXdmZU3Lg0zEKvnknX+JiPVaYcOqAvG8YmvM1o2C+tdhSWtXbjnM7trmnUR58tTt08qJEAATuh0ly0k7ppjMVqVndSvvDCfqPlSE/EQx5DRfZaDafEMza6tXHDkG9lY/UCjQ1YkbiGSpIwxmxSCziTiWu3smgRURDvLHw6jbXUnkKq5one4kZaJeKZwd0jcjsqMZghlYOxIGItoZjWck/Qk0BtG1rrjuTMtUXsLSBqmPD8fka9h78M1tc1tmGrpynqw0E89afLmsacQzCWa7MtKxnEGZmZiGyjYwYiYEcoJBpSNpDAkJb4iVJuG31tNcNpxbIEkiOhB6x51bonfNbJFLXFl7Jc985lRcuYx8TZVEmBJ1Mk6BQJJ6AEiHuDG4j9FNJSvqHWGQ5rnErYtp3jsrOly34ogAEhWC7kCGk6kkj0ASErpjhAsCDl6X8l6ClpmU5NtiM+/8A2nNm+AZ65YpIsJYLbXTAIbO8HkPugruMHfgc3zH1CFVn/VTBhIhH7qEpFO1873bCwv4ozGMZQgmZnf01FDpCMwV3EWuGF7e9D3MQUupctv3beIEiGjNBIKsIykqCYg6bim4HuYHAC5H1Szuvhkdkxxtlsefip8FY5HnVmuOJ6w5A9gAPYUpVdeXLkPRaUWGGAX2uruPWGdFtpAGZGcnYKGBb3IBgdSKLAQ2Qdn6FnB/+OSV2pyCBxJbubrICWysV5EmDl+oFOttiF1kZXWXewUCC2ufJC5QRMAESJ066Ua+K9za69ZHJgLHEbE91yLfRD3Ll12Wfs0MGNCx1I5aAf3pXWYBzKca97iToB5ptx7CveS3dsjMbjZH5BXTMGZjyUxP/ALFDhsCWu2WZ/KFO4sfoL28bWCzC4Ql1WxOVxBZpJYje7l5KZChOgSdSYccW2u7b9siU/TgYnZYs+4c1pcJwsW4Qcj4uevOTzaky8vzKdie3oy5oy5nftTR1yJO2ggc461GLOwScbwa1wboR9Qk+KxNTZaoyWf4niC0IN2Meg5n5UxG0DM7IEzieqNSnXDkCqBsBtQHG5ujgACwVmIviQJ1kfrXAbocmgHaPVHYvs7jGtMyYe5AAOsLIYaETuKPHTvOdkKSqjGhuc0+wnAzYt2Vu2iO7yyNVknxv4hzJkz51EjJWdc6cl5Copnu/zOsRfnmvpOBuF7SFEFtMoygnYDTaNtKcu5zchbvTDdNLJRi1IYyjNBMEDevMy0soeQBftWox0Tmgk2siMFgAyhmIJbXZTvtBPlFalLR4Y8zmk6iVsj7t0WJt8Zu2DFsgSJ1E6kFZHmBMctdqtTPLWmyxnSuYbBcbjV28htZczvdFyQNSQoAAUfuzNFc8kWVmyudZq1eB4U977XEgd99wrIyqRopHWS0gzvRDGZW9ZNMYTm/VNeIjvLFxXABZGVhyDAGCPKdR7UZ7hhzRHNxNIRHeAwkAyus6iNtR5/yNcJAQGq3Ysj217MYfKuIRv2e5bGRe7VBnzcoIPi1Pi3Anzqk8bCzPTlzVelNP147D99VghgVgoZa3rAYk6tMkk6mlMg7GNUA1crmYb73ReEvMbcMIZSyH2jUeR396VMNnnlqnZaoEAs1LQPG6hxC03f28kSiFdTA8cGPUkfQ0QAPjN+aXp5xCTcXvl90/HBb6CzculBJEqjFtSJAkga9dOVDfTiNuLW6PPUucLN+Xbnnsq+Jdl2W6FGR7htls8BcoGrSx2X/anMDm5eKSex3ygqzhVohmkbAH3bXT0EfOsuRlji5pr+QXRBh108Pz9lRjrxbJGzZn9QPCntEn1Io0LQLlAqHusGHZUA/Zx5qPnmov9ktzKR4rhSgkWmKASTu0ExtJnTkJ0mmA7EOsE3DXysOeegz5DZXYvs+917JW6q6Lmld/vSIO5nXz18qE2RovcJmDij2MLCL3+6ecM4XbtC7hwWYXAXYsdZeQYGwEAQPLnQZJCbSW0SskzpX9ZIMBwZ8LdutdgqiLkuQYYRA/zA5iV8x1FHlkEjW4d1qms6ZoZu4gHuHuURwvx3FHLVm56DX+g96E82atOtf0VOfIKV7NcF8DVwEZueWTtpyVR+tSwaLNMrYXxyAdWxA5nt8Su4LsLisTZS7aa0EuRkLsQSpmWhVMDTbczTrKdxsU4eIYTaQZ8ht2Kjs5/wAN8Rfe4blxLJtObTSC+oZiSu0gqUIPORtFF6K/VCAK5ocX2ufRT4vwK5hMUmHdLl1Lmi3bdt8uoMHSQGUiSJ0Gu1LyU7he2dkWTiF4sTMjy9fBaDsJ2WtNZvftdhWul2C3NfFbAEZGzEowMyNORjnRGYHty8v3dIyVjnESsd4cuxbfCYwL9gxJyiATEshEAnbUfCfnRf5AabEpQPLnnnqoY66HLWWMreU5D0dRt76EeYND6Vsl23vdDkBBwnde7MMvcSTEFg4OmVh/f1ozJA9uJx7CiGczdY66FB3+0lsFTlaCLYUeuYMZ5RI+VL/yGOGmiXM4BVg4pa2NkGNBJGg3jbYEmKGKqMf1upxt5LAcSSGU9R+hP+1BpzlZIzjQq7s4FOIt5nKeIQROp5LI2najjVdCOu1fVbbR96PWKdabalaqQ4zGHMwc5TJjTSOUeVeYqnymQ9J+PBa0cILB0angLhYgLLdTtV6ISmQYb235IVQwMZ19U2e2CDmVNiJaDAO+4iK9G3TOyzSAdV8lxFjKwTMHALDMuzQSJHlH61nnIkLOcLLzKSiiQDmiY5aT7xpNDNsRV2HDmtV2Qtqb94krICgKRqRpqD5fzotKAQLosI65TftE4D2QToRcb3ywvzJqashthtmiyahA40/tGJKIZQQCw5qMpb/UNPOKpI/pX4WnJVd1nWXMJa7/ALu2ZC92FMGCABrB5HfWl2f5ZWjYfZc3OyR8RwOQ28o0NoKiiSQFJWP9NWZ65oMoJN+aZ9nuzQvWRce4QC0EL8QyZlIJOxkztt607HThwDyURsQcM077LcKXDm6uUF1c5XIGYowVl1+Y9QaYiaGOIV4ow26OfhFhyzm2JYbidPMDYGo6GJ4JtqrmNpN7LHcX4eMPiQFfPmCcoI1KwdemvvSFREGdQG6Ue3C9UcawrXFVVEyYIMR11pSBwBzV3YrgtS3s5wV1uvqAXhEB5czJ6EgRRpCJHBrU5JWPnjbG/bU81teyHZj9lVmZs926E706RmUGShgGDmOh+laccVkWSXEA0aC9k2wODXDq1tdLeZnQH7pYlmUTsuYyBykgaAVdzwxtnGyF1nON8121iADcPVgQOvhUf7UvHUxYiQ4ZqejcNQjLLnTXU/38qbY5VWVxrpZvG3h2Yk+LKIIFwbDrqsgieYpGTDG7Cz9KVcQ12FqAfEm6oZJz2to1OXlPXTT286QlxOdnmNPyjxEPjJabPbmO0cleLvf2vCSbgOYAbhhrof0paNj45gAEwSJ6cuvmPVVcJ4j9vPh+2EHMJAuenQn6P5VrxkYs9/VZjJOt3+qUcTuyXUrkKOfD+HN8QHow+ooWGzkB5vcckyVwwDdQKWORRwbi6R4/VJ/C8ezKP5ijRZG3YhvzaboNZUBwSDn8JGnwwSR81o2K5VWtw2K1PA+1F0Lcz/aFBmBMAxqSDprtUmocy3am2SnO6ZcN7UJdzNedU8ShEPIaazzJO52EUXpMWb1dk4vrZSvdpMORdGYjJMEaEkT8HXlvprrpXY27LjM03Si/2pe7hblu5bDFhGcHL01y9fkPKqGpJGAjxQjKSwhZy2JtqejsPmEI/nQTk4oIGQRGGg5Aeb/XSKE7dXCMwGP/AGbEG4Rm3GUGDqAPT2/2okD8IBClpwOum3E+JC7eUqIVdB5zuYoVTIJDloimTrZL3B7gCkqRmzEH0H9mkZrhwTlI3/GXDxRnDHCh2mISBtrOw+lOU5DcTidvVKtR/DMIPs7nMIRr1Y/0096cpYRYO7FZo3TRkW3mcQJjN0bkJHXlNNyEQtLzkERrC42CW3OIQ+gMkR10Ekfqaxn8QeT1BZM9C0Gx1RGDxfLoOWtNUVWZOqRoqzRdHYhSx+FR7bDw2/EHLsBupBkn2iZ/pWhIzGwjTtSjmghZHDXSU89f9qwXCzkBpuETwxU7xA0npH4p5+VFgAxjErNtda9LgHOPePpW0LDsTCUcTxZFw5icuynl/SaweIiUzEu+XbktSma10dm67oS1ilnRixPKkLE6BEELm5uKd4R2A1GvOTXo6QSNjAfqsuUtLzh0S7tbbJsB1yr3bBuh10GU+pmP6UepBLL8krUfLdZTC48WrwdRCzqsz4W3WTzA+opFps66Ua/C64TgMtjGIymLN8BgdgM23sDHoDR8Aa8HYo1wyS40KU9o8OLd7MnwXPGp9fiHqD/KqPaL3boUGZuF2SDx93OBc5to/rvPv/Sht+axQ3m4xLuB4gFWG5Ex6b1V8RJuFzJLCxQ1i4JvBhmEK0eg1jz1qCDZhCu213XUeIWvs7eSSqgnz8WoNTG7rEO1ViOqLLvDW8N79z+TVEmrVZu6AV9z0ANFPJUtndEXh4j5k/ULVGnJTurLNzx5eQEf1qrh1brgc7K62q5SBpF1ZHT7unlUXN8+SsNFLBLABP3dvU6CqyHOwUM5lWYkCRc5FR8xzqrSbYVZ3NTwt2WWdP7JiucFwOav4aQoBM+JXI9c7IPpV3xNd8w2RopXR3tumNhSVc8lBJ9eVUZEXNJ2C4JpwnFqRlDEkASNo029N60KYgtAVmlG4mLi5QSD1nQR67+1EqIBPHg+qYhl6N2JLDhrkx3ixtIBNZg4acVsQTn8yLUNzRNk92vhg9c3P35U7DC2Bpw+KSmmdIblKsf2ltXbNxMjhjKjaJB3kGSNNo1q0k7HMw2zSb5QRZLcHKrruazH5lQzILgvQy8oaNPf+tSFF80Vg+0ly2Lwb7TIVCyY30MmJidafjnLQAd1ZspF7ptheOteeDC28gaDEkzz5QI+oojZ+kyOgRWyEm4RBxttSolQTG0a5pip6gIAV3S3yJQN7tELN3IfGmkx8SE8vMRB661IlwOscwgOmwOsknabiS3bwKFioTKB+YnMSOggaz0oczg83CDK8OOSTZ9T56n6D9B9KFZA2V1zElkAJPgmPQ/711s1xdcInE3e8tBuY/s/1obRhdZXccTboGxf3U7H9aK9u4Qb5WQrtBIoozF1RGWBF0fnQz+n8hSpPU7k4B1u9EXr5TuQNioH6a1XCHYiraAKaWwM8aZhr9f61TETa6lJeo8j9BTSGirh1X1/pQhupXUMnNzkj9ak5CygZ5oux8Tefdn5f+qo7QeKIp2/En1HtrVNCuGYVd//AAlHQr/SrN+YqDovYdvEP75GoOi4ar3D7hYmTIWQvlqT+pNXk0CluZTe5jWWyFEeO4QT5ZRRGm0BHMq5dYIBb7K7ZSRKqdCRzI/lQASBkq3sUS3FrpVxmgrsYknwg6/OjCd+QurYzZewXFnSyDuYzSee51qRMWnCOa4PICoxPELguKMxhy2b06eQqgeSHG6guN0Mol/ST9aHsh/2Vz3T3pHID9df79KiwwqSesuXn19xUAZLjqh8UP8AG8yn8qK3+viuO6krwR+6xHlO/wClRa4uqg2NkFxi59iPzOSf8ug/QUzAP8ncl6gkR+KXK5S6oBJFwGQdYKiQQfTSPTpFEIu0nkr3uEaWnQzB0MEg/MUOyqDmptILLMxP0qORXHUqCvqPPT+VWIyVVdw+8ZK8qpIN1Zh2Qd0wxHQmjDMIZ1Vy284BY6+Qj0+lDxYcgptd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8" name="Picture 14" descr="http://www.zlatoriza.ru/uploads/items/big/01-1507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3600" y="914400"/>
            <a:ext cx="3048000" cy="4191000"/>
          </a:xfrm>
          <a:prstGeom prst="rect">
            <a:avLst/>
          </a:prstGeom>
          <a:noFill/>
        </p:spPr>
      </p:pic>
      <p:pic>
        <p:nvPicPr>
          <p:cNvPr id="1040" name="Picture 16" descr="http://stihi.ru/pics/2006/08/21-131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95600" y="1295400"/>
            <a:ext cx="2895600" cy="3333751"/>
          </a:xfrm>
          <a:prstGeom prst="rect">
            <a:avLst/>
          </a:prstGeom>
          <a:noFill/>
        </p:spPr>
      </p:pic>
      <p:pic>
        <p:nvPicPr>
          <p:cNvPr id="12" name="Picture 12" descr="http://nsk.kassy.ru/media/4f/4ffbd81ab6874057f157341460cbe016-101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95600" y="3352800"/>
            <a:ext cx="2971800" cy="3276600"/>
          </a:xfrm>
          <a:prstGeom prst="rect">
            <a:avLst/>
          </a:prstGeom>
          <a:noFill/>
        </p:spPr>
      </p:pic>
      <p:pic>
        <p:nvPicPr>
          <p:cNvPr id="1042" name="Picture 18" descr="http://apple39.ru/uploads/posts/1313518274_2zj8alyofwecqlx.jpe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24600" y="5257800"/>
            <a:ext cx="2133600" cy="139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24000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В процессе анализа произведений происходит понимание причино-следственных связей сложившихся ситуаций, преодоление героями трудностей; </a:t>
            </a:r>
            <a:br>
              <a:rPr lang="ru-RU" sz="2400" b="1" dirty="0" smtClean="0"/>
            </a:br>
            <a:r>
              <a:rPr lang="ru-RU" sz="2400" b="1" dirty="0" smtClean="0"/>
              <a:t>обогащается жизненный опыт дошкольников.</a:t>
            </a:r>
            <a:endParaRPr lang="en-US" sz="2400" b="1" dirty="0"/>
          </a:p>
        </p:txBody>
      </p:sp>
      <p:pic>
        <p:nvPicPr>
          <p:cNvPr id="46082" name="Picture 2" descr="F:\мир\462959_origin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524000"/>
            <a:ext cx="4267200" cy="2804160"/>
          </a:xfrm>
          <a:prstGeom prst="rect">
            <a:avLst/>
          </a:prstGeom>
          <a:noFill/>
        </p:spPr>
      </p:pic>
      <p:pic>
        <p:nvPicPr>
          <p:cNvPr id="46083" name="Picture 3" descr="F:\мир\37558f9ecbf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4157663"/>
            <a:ext cx="4114800" cy="2700337"/>
          </a:xfrm>
          <a:prstGeom prst="rect">
            <a:avLst/>
          </a:prstGeom>
          <a:noFill/>
        </p:spPr>
      </p:pic>
      <p:pic>
        <p:nvPicPr>
          <p:cNvPr id="46085" name="Picture 5" descr="http://www.proza.ru/pics/2012/06/30/57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7800" y="1600200"/>
            <a:ext cx="3114675" cy="4286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4800600"/>
            <a:ext cx="8763000" cy="1828800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«Когда была война…» беседа, рассматривание иллюстраций, семейных альбомов о жизни людей в военное время выявили и дополнили знания детей о событиях ВОВ 1941-1945г.</a:t>
            </a:r>
            <a:br>
              <a:rPr lang="ru-RU" sz="2400" b="1" dirty="0" smtClean="0"/>
            </a:br>
            <a:r>
              <a:rPr lang="ru-RU" sz="3600" b="1" dirty="0" smtClean="0">
                <a:solidFill>
                  <a:srgbClr val="C00000"/>
                </a:solidFill>
              </a:rPr>
              <a:t>Вывод: дети и война несовместимы!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4" name="Picture 2" descr="http://dailystavropol.ru/wp-content/uploads/2014/06/%D0%94%D0%B5%D1%82%D0%B8-%D0%B2%D0%BE%D0%B9%D0%BD%D1%8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28601"/>
            <a:ext cx="8229600" cy="4724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мир\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990600"/>
            <a:ext cx="7924800" cy="58674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Дети и война несовместимы!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0" y="228601"/>
            <a:ext cx="8991600" cy="609599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Наша память. Из рассказов детей военных лет.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2" name="Подзаголовок 11"/>
          <p:cNvSpPr>
            <a:spLocks noGrp="1"/>
          </p:cNvSpPr>
          <p:nvPr>
            <p:ph type="subTitle" idx="1"/>
          </p:nvPr>
        </p:nvSpPr>
        <p:spPr>
          <a:xfrm>
            <a:off x="304800" y="762000"/>
            <a:ext cx="8610600" cy="5867400"/>
          </a:xfrm>
        </p:spPr>
        <p:txBody>
          <a:bodyPr>
            <a:normAutofit fontScale="70000" lnSpcReduction="20000"/>
          </a:bodyPr>
          <a:lstStyle/>
          <a:p>
            <a:pPr algn="just"/>
            <a:endParaRPr lang="ru-RU" sz="2800" dirty="0" smtClean="0">
              <a:solidFill>
                <a:schemeClr val="tx1"/>
              </a:solidFill>
            </a:endParaRPr>
          </a:p>
          <a:p>
            <a:pPr algn="just"/>
            <a:r>
              <a:rPr lang="ru-RU" sz="2800" b="1" dirty="0" smtClean="0">
                <a:solidFill>
                  <a:schemeClr val="tx1"/>
                </a:solidFill>
              </a:rPr>
              <a:t>Щербина Вера </a:t>
            </a:r>
            <a:r>
              <a:rPr lang="ru-RU" sz="2800" b="1" dirty="0" err="1" smtClean="0">
                <a:solidFill>
                  <a:schemeClr val="tx1"/>
                </a:solidFill>
              </a:rPr>
              <a:t>Макаровна</a:t>
            </a:r>
            <a:r>
              <a:rPr lang="ru-RU" sz="2800" b="1" dirty="0" smtClean="0">
                <a:solidFill>
                  <a:schemeClr val="tx1"/>
                </a:solidFill>
              </a:rPr>
              <a:t>, 1935 г.р.: </a:t>
            </a:r>
            <a:r>
              <a:rPr lang="ru-RU" sz="2800" b="1" i="1" dirty="0" smtClean="0">
                <a:solidFill>
                  <a:schemeClr val="tx1"/>
                </a:solidFill>
              </a:rPr>
              <a:t>«…Война застала врасплох, отец уехал не попрощавшись…</a:t>
            </a:r>
          </a:p>
          <a:p>
            <a:pPr algn="just"/>
            <a:r>
              <a:rPr lang="ru-RU" sz="2800" b="1" i="1" dirty="0" smtClean="0">
                <a:solidFill>
                  <a:schemeClr val="tx1"/>
                </a:solidFill>
              </a:rPr>
              <a:t>…Мама была на работе, я натопила печь (в 7 лет), пришли соседские детишки. Наши дома стояли на холме  в сосновом бору в Кинешме, была зима, мороз, и, вдруг мы все услышали, как в окно долго стучалась птичка. Мы все стали плакать и молиться, чтобы наши отцы остались живы, чтобы никто не погиб. А наутро приехал отец повидаться на сутки (был на курсах политруков в Москве)…</a:t>
            </a:r>
          </a:p>
          <a:p>
            <a:pPr algn="just"/>
            <a:r>
              <a:rPr lang="ru-RU" sz="2800" b="1" i="1" dirty="0" smtClean="0">
                <a:solidFill>
                  <a:schemeClr val="tx1"/>
                </a:solidFill>
              </a:rPr>
              <a:t>…А с 1-го октября начинали учиться и в конце урока давали по 150 г. хлеба, чтобы не умерли с голода…</a:t>
            </a:r>
          </a:p>
          <a:p>
            <a:pPr algn="just"/>
            <a:r>
              <a:rPr lang="ru-RU" sz="2800" b="1" i="1" dirty="0" smtClean="0">
                <a:solidFill>
                  <a:schemeClr val="tx1"/>
                </a:solidFill>
              </a:rPr>
              <a:t>…В 1944 г. Все мужчины ушли на фронт и остались работать одни бабы и дети. За год мы с матерью и четверо детей заработали 45 кг. пшеницы по  100 г. на трудодень и все. Всю войну голодали…</a:t>
            </a:r>
          </a:p>
          <a:p>
            <a:pPr algn="just"/>
            <a:r>
              <a:rPr lang="ru-RU" sz="2800" b="1" i="1" dirty="0" smtClean="0">
                <a:solidFill>
                  <a:schemeClr val="tx1"/>
                </a:solidFill>
              </a:rPr>
              <a:t>…В 1945 г. Закончилась война, отец пришел с фронта в звании подполковника, а на груди было много орденов и медалей. Он был молодой, красивый. Как я его любила (молилась все время, чтоб он остался жив)!</a:t>
            </a:r>
          </a:p>
          <a:p>
            <a:pPr algn="just"/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3400" b="1" dirty="0" smtClean="0">
                <a:solidFill>
                  <a:srgbClr val="7030A0"/>
                </a:solidFill>
              </a:rPr>
              <a:t>Девочка Вера стала врачом, мамой Наталии Ивановны Андреевой, нашего заведующего детским садом.</a:t>
            </a:r>
          </a:p>
          <a:p>
            <a:pPr algn="just"/>
            <a:endParaRPr lang="en-US" sz="2400" b="1" i="1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06680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/>
              <a:t>Дети с 4-х лет передают в рассказах знания о героизме своих родных : «Мой прадедушка был на войне, ездил на танке», «Мой  прадедушка тоже был на войне, только он погиб, он на самолете летал».</a:t>
            </a:r>
            <a:endParaRPr lang="en-US" sz="2400" b="1" dirty="0"/>
          </a:p>
        </p:txBody>
      </p:sp>
      <p:pic>
        <p:nvPicPr>
          <p:cNvPr id="3" name="Picture 2" descr="F:\мир\S80067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371600"/>
            <a:ext cx="7772400" cy="5257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8686800" cy="22860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>Растем трудолюбивыми, будем защитниками родины: семьи, Омска, России, планеты Земля.</a:t>
            </a:r>
            <a:br>
              <a:rPr lang="ru-RU" sz="2800" b="1" dirty="0" smtClean="0"/>
            </a:br>
            <a:r>
              <a:rPr lang="ru-RU" sz="2200" b="1" i="1" dirty="0" smtClean="0"/>
              <a:t> Работы детей и родителей средней группы, воспитатель Гуня  И.В.</a:t>
            </a:r>
            <a:endParaRPr lang="en-US" sz="2200" dirty="0"/>
          </a:p>
        </p:txBody>
      </p:sp>
      <p:pic>
        <p:nvPicPr>
          <p:cNvPr id="8199" name="Picture 7" descr="G:\DCIM\409_1025\IMG_19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371600"/>
            <a:ext cx="4114800" cy="3124200"/>
          </a:xfrm>
          <a:prstGeom prst="rect">
            <a:avLst/>
          </a:prstGeom>
          <a:noFill/>
        </p:spPr>
      </p:pic>
      <p:pic>
        <p:nvPicPr>
          <p:cNvPr id="4098" name="Picture 2" descr="C:\Users\Dasha\Desktop\МАМА\Фото14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4267200"/>
            <a:ext cx="2438400" cy="2362200"/>
          </a:xfrm>
          <a:prstGeom prst="rect">
            <a:avLst/>
          </a:prstGeom>
          <a:noFill/>
        </p:spPr>
      </p:pic>
      <p:pic>
        <p:nvPicPr>
          <p:cNvPr id="4099" name="Picture 3" descr="C:\Users\Dasha\Desktop\МАМА\Фото26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5600" y="3657600"/>
            <a:ext cx="3200401" cy="2971800"/>
          </a:xfrm>
          <a:prstGeom prst="rect">
            <a:avLst/>
          </a:prstGeom>
          <a:noFill/>
        </p:spPr>
      </p:pic>
      <p:pic>
        <p:nvPicPr>
          <p:cNvPr id="4100" name="Picture 4" descr="F:\мир\S80068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1676400"/>
            <a:ext cx="2590800" cy="4953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457200"/>
            <a:ext cx="5638800" cy="259080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800" b="1" dirty="0" smtClean="0"/>
              <a:t>Беседа: «Сказки на новый лад»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000" dirty="0" smtClean="0">
                <a:latin typeface="+mn-lt"/>
              </a:rPr>
              <a:t>Технология </a:t>
            </a:r>
            <a:r>
              <a:rPr lang="ru-RU" sz="2000" dirty="0" err="1" smtClean="0">
                <a:latin typeface="+mn-lt"/>
              </a:rPr>
              <a:t>ТРИз</a:t>
            </a:r>
            <a:r>
              <a:rPr lang="ru-RU" sz="2000" dirty="0" smtClean="0">
                <a:latin typeface="+mn-lt"/>
              </a:rPr>
              <a:t>.  Задание: вспомни сказку, подумай и скажи чем (как) могли помочь герои сказок на войне.</a:t>
            </a:r>
            <a:br>
              <a:rPr lang="ru-RU" sz="2000" dirty="0" smtClean="0">
                <a:latin typeface="+mn-lt"/>
              </a:rPr>
            </a:br>
            <a:r>
              <a:rPr lang="ru-RU" sz="2000" dirty="0" smtClean="0">
                <a:latin typeface="+mn-lt"/>
              </a:rPr>
              <a:t/>
            </a:r>
            <a:br>
              <a:rPr lang="ru-RU" sz="2000" dirty="0" smtClean="0">
                <a:latin typeface="+mn-lt"/>
              </a:rPr>
            </a:br>
            <a:r>
              <a:rPr lang="ru-RU" sz="2000" dirty="0" smtClean="0">
                <a:latin typeface="+mn-lt"/>
              </a:rPr>
              <a:t>Например, </a:t>
            </a:r>
            <a:r>
              <a:rPr lang="ru-RU" sz="2000" b="1" dirty="0" smtClean="0"/>
              <a:t>Горшочек каши</a:t>
            </a:r>
            <a:r>
              <a:rPr lang="ru-RU" sz="2000" dirty="0" smtClean="0"/>
              <a:t>. Братья Гримм. </a:t>
            </a:r>
            <a:br>
              <a:rPr lang="ru-RU" sz="2000" dirty="0" smtClean="0"/>
            </a:br>
            <a:r>
              <a:rPr lang="ru-RU" sz="2000" dirty="0" smtClean="0"/>
              <a:t>По рассуждениям дошкольников с 4-х лет, пригодился бы ГОРШОЧЕК. Можно было бы накормить людей, везде где голодали, </a:t>
            </a:r>
            <a:r>
              <a:rPr lang="ru-RU" sz="2000" b="1" dirty="0" smtClean="0"/>
              <a:t>«…каша ползла, ползла…</a:t>
            </a:r>
            <a:br>
              <a:rPr lang="ru-RU" sz="2000" b="1" dirty="0" smtClean="0"/>
            </a:br>
            <a:r>
              <a:rPr lang="ru-RU" sz="2000" b="1" dirty="0" smtClean="0"/>
              <a:t>Семья Тани Савичевой была спасена!</a:t>
            </a:r>
            <a:br>
              <a:rPr lang="ru-RU" sz="2000" b="1" dirty="0" smtClean="0"/>
            </a:br>
            <a:r>
              <a:rPr lang="ru-RU" sz="2000" b="1" dirty="0" smtClean="0"/>
              <a:t>А враги каши наелись и стали ДОБРЫМИ».</a:t>
            </a:r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endParaRPr lang="en-US" sz="1800" dirty="0">
              <a:latin typeface="+mn-lt"/>
            </a:endParaRPr>
          </a:p>
        </p:txBody>
      </p:sp>
      <p:pic>
        <p:nvPicPr>
          <p:cNvPr id="7170" name="Picture 2" descr="F:\мир\42731_origin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457200"/>
            <a:ext cx="3352800" cy="3124200"/>
          </a:xfrm>
          <a:prstGeom prst="rect">
            <a:avLst/>
          </a:prstGeom>
          <a:noFill/>
        </p:spPr>
      </p:pic>
      <p:pic>
        <p:nvPicPr>
          <p:cNvPr id="7171" name="Picture 3" descr="F:\мир\99866725_large_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3200400"/>
            <a:ext cx="3657600" cy="3429000"/>
          </a:xfrm>
          <a:prstGeom prst="rect">
            <a:avLst/>
          </a:prstGeom>
          <a:noFill/>
        </p:spPr>
      </p:pic>
      <p:pic>
        <p:nvPicPr>
          <p:cNvPr id="7172" name="Picture 4" descr="F:\мир\p00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3200400"/>
            <a:ext cx="3886200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" y="381000"/>
            <a:ext cx="8763000" cy="12192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Arial Black" pitchFamily="34" charset="0"/>
              </a:rPr>
              <a:t>ДЕНЬ МИРА </a:t>
            </a:r>
            <a:r>
              <a:rPr lang="en-US" dirty="0" smtClean="0">
                <a:solidFill>
                  <a:srgbClr val="7030A0"/>
                </a:solidFill>
                <a:latin typeface="Arial Black" pitchFamily="34" charset="0"/>
              </a:rPr>
              <a:t/>
            </a:r>
            <a:br>
              <a:rPr lang="en-US" dirty="0" smtClean="0">
                <a:solidFill>
                  <a:srgbClr val="7030A0"/>
                </a:solidFill>
                <a:latin typeface="Arial Black" pitchFamily="34" charset="0"/>
              </a:rPr>
            </a:br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" y="990600"/>
            <a:ext cx="8839200" cy="5562600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</a:rPr>
              <a:t>В гуманитарном смысле «мир» – это состояние согласия между людьми. Антипод гуманитарного мира – ссоры, конфликты, войны. Существует понятие «мира» как состояние согласия среди людей в общественной среде: в семье, в коллективе, государстве.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</a:rPr>
              <a:t>Мир в гуманитарно-политическом смысле – непременный принцип человеческой нравственности. Мир – основа политической морали и публичной власти, величайшее добро, ценность</a:t>
            </a:r>
            <a:r>
              <a:rPr lang="en-US" dirty="0" smtClean="0">
                <a:solidFill>
                  <a:srgbClr val="002060"/>
                </a:solidFill>
              </a:rPr>
              <a:t> [1.69 c]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1143000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>Вспомнив сюжет русской народной сказки «Петушок и бобовое зернышко», решили, что заботливая курочка могла бы служить во время войны медсестрой.  Петушок – наблюдателем на посту . «…Бобы посадили. Враги стали убирать  невиданный урожай и забыли про войну».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en-US" sz="2000" dirty="0"/>
          </a:p>
        </p:txBody>
      </p:sp>
      <p:pic>
        <p:nvPicPr>
          <p:cNvPr id="2052" name="Picture 4" descr="F:\мир\imgh1243551.pn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800600" y="1524000"/>
            <a:ext cx="4114800" cy="5029200"/>
          </a:xfrm>
          <a:prstGeom prst="rect">
            <a:avLst/>
          </a:prstGeom>
          <a:noFill/>
        </p:spPr>
      </p:pic>
      <p:pic>
        <p:nvPicPr>
          <p:cNvPr id="2053" name="Picture 5" descr="F:\мир\67080288_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524000"/>
            <a:ext cx="4000500" cy="502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295400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Героиня народной европейской сказки в нашем варианте могла быть… </a:t>
            </a:r>
            <a:br>
              <a:rPr lang="ru-RU" sz="2000" b="1" dirty="0" smtClean="0"/>
            </a:br>
            <a:r>
              <a:rPr lang="ru-RU" sz="2000" b="1" dirty="0" smtClean="0"/>
              <a:t>Ребята в первую очередь помнят о пирожках в корзинке, полотенце. Напоминаем детям, что Красная Шапочка хорошо ориентировалась в лесу.</a:t>
            </a:r>
            <a:endParaRPr lang="en-US" sz="2000" b="1" dirty="0"/>
          </a:p>
        </p:txBody>
      </p:sp>
      <p:pic>
        <p:nvPicPr>
          <p:cNvPr id="3" name="Picture 3" descr="F:\мир\f_4a9bda89b3a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1" y="1752600"/>
            <a:ext cx="2971800" cy="4876799"/>
          </a:xfrm>
          <a:prstGeom prst="rect">
            <a:avLst/>
          </a:prstGeom>
          <a:noFill/>
        </p:spPr>
      </p:pic>
      <p:pic>
        <p:nvPicPr>
          <p:cNvPr id="3074" name="Picture 2" descr="F:\мир\95607429_littlered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1752600"/>
            <a:ext cx="4724400" cy="48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114300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/>
              <a:t>У героев сказки братьев Гримм о бродячих музыкантах есть телега с круглыми колесами для перевозки людей, продуктов, боезапасов.</a:t>
            </a:r>
            <a:br>
              <a:rPr lang="ru-RU" sz="2400" b="1" dirty="0" smtClean="0"/>
            </a:br>
            <a:r>
              <a:rPr lang="ru-RU" sz="2400" b="1" dirty="0" smtClean="0"/>
              <a:t>Размышляли: «нужны ли артисты во время войны?», сочиняли победный марш бременских музыкантов.</a:t>
            </a:r>
            <a:endParaRPr lang="en-US" sz="2400" b="1" dirty="0"/>
          </a:p>
        </p:txBody>
      </p:sp>
      <p:pic>
        <p:nvPicPr>
          <p:cNvPr id="4098" name="Picture 2" descr="F:\мир\0251-a.800x6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447800"/>
            <a:ext cx="7620000" cy="541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0"/>
            <a:ext cx="8763000" cy="1752600"/>
          </a:xfrm>
        </p:spPr>
        <p:txBody>
          <a:bodyPr>
            <a:noAutofit/>
          </a:bodyPr>
          <a:lstStyle/>
          <a:p>
            <a:pPr algn="just"/>
            <a:r>
              <a:rPr lang="ru-RU" sz="1600" b="1" dirty="0" smtClean="0">
                <a:latin typeface="Arial Black" pitchFamily="34" charset="0"/>
              </a:rPr>
              <a:t>Сказка Катаева Цветик семицветик о доброй девочке Жене, получив в подарок волшебный цветок с лепестками разных цветов, произносила СЛОВА, отрывая один лепесток, могла загадывать любое желание и оно тотчас исполнялось. И вот когда у неё остался последний лепесток, она нашла нового друга... Какое последнее желание загадала Женя?</a:t>
            </a:r>
            <a:endParaRPr lang="en-US" sz="1600" b="1" dirty="0">
              <a:latin typeface="Arial Black" pitchFamily="34" charset="0"/>
            </a:endParaRPr>
          </a:p>
        </p:txBody>
      </p:sp>
      <p:pic>
        <p:nvPicPr>
          <p:cNvPr id="2051" name="Picture 3" descr="F:\мир\46064107200920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00200"/>
            <a:ext cx="4419600" cy="3657600"/>
          </a:xfrm>
          <a:prstGeom prst="rect">
            <a:avLst/>
          </a:prstGeom>
          <a:noFill/>
        </p:spPr>
      </p:pic>
      <p:pic>
        <p:nvPicPr>
          <p:cNvPr id="6" name="Picture 2" descr="F:\мир\885e98f6b72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2590800"/>
            <a:ext cx="5105400" cy="3962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мир\imgh163709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57400"/>
            <a:ext cx="5867400" cy="48006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Радуемся, когда дарим, заботимся, бережем…</a:t>
            </a:r>
            <a:endParaRPr lang="en-US" sz="2800" b="1" dirty="0"/>
          </a:p>
        </p:txBody>
      </p:sp>
      <p:pic>
        <p:nvPicPr>
          <p:cNvPr id="5" name="Picture 2" descr="F:\мир\1287202289_cvetik.semicvetik.0-05-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1447800"/>
            <a:ext cx="3886200" cy="3505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Радуемся, когда делаем добрые дела, говорим добрые слова.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Аппликация «</a:t>
            </a:r>
            <a:r>
              <a:rPr lang="ru-RU" sz="1800" b="1" i="1" dirty="0" err="1" smtClean="0">
                <a:latin typeface="Times New Roman" pitchFamily="18" charset="0"/>
                <a:cs typeface="Times New Roman" pitchFamily="18" charset="0"/>
              </a:rPr>
              <a:t>Цветик-семицветик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», старшие дошкольники, воспитатель Мазур Л.В.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endParaRPr lang="en-US" sz="2800" b="1" dirty="0"/>
          </a:p>
        </p:txBody>
      </p:sp>
      <p:pic>
        <p:nvPicPr>
          <p:cNvPr id="5122" name="Picture 2" descr="C:\Users\Dasha\Desktop\МАМА\S800538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2819400"/>
            <a:ext cx="4267200" cy="3733800"/>
          </a:xfrm>
          <a:prstGeom prst="rect">
            <a:avLst/>
          </a:prstGeom>
          <a:noFill/>
        </p:spPr>
      </p:pic>
      <p:pic>
        <p:nvPicPr>
          <p:cNvPr id="5123" name="Picture 3" descr="C:\Users\Dasha\Desktop\МАМА\S800538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524000"/>
            <a:ext cx="4114800" cy="3352800"/>
          </a:xfrm>
          <a:prstGeom prst="rect">
            <a:avLst/>
          </a:prstGeom>
          <a:noFill/>
        </p:spPr>
      </p:pic>
      <p:pic>
        <p:nvPicPr>
          <p:cNvPr id="5124" name="Picture 4" descr="C:\Users\Dasha\Desktop\МАМА\S800538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4953000"/>
            <a:ext cx="3657600" cy="190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мир\73376135_7179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143000"/>
            <a:ext cx="7696200" cy="561975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Ребята, сделав свои «Цветики-семицветики»,</a:t>
            </a:r>
            <a:br>
              <a:rPr lang="ru-RU" sz="2400" b="1" dirty="0" smtClean="0"/>
            </a:br>
            <a:r>
              <a:rPr lang="ru-RU" sz="2400" b="1" dirty="0" smtClean="0"/>
              <a:t> делились в семье и детском саду добрыми пожеланиями.</a:t>
            </a:r>
            <a:endParaRPr lang="en-US" sz="2400" b="1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Рисунки представлены воспитанниками воскресной школы храма Сошествия Святаго Духа г. Омска</a:t>
            </a:r>
            <a:endParaRPr lang="en-US" sz="3200" dirty="0"/>
          </a:p>
        </p:txBody>
      </p:sp>
      <p:pic>
        <p:nvPicPr>
          <p:cNvPr id="1026" name="Picture 2" descr="F:\мир\14fb5f7d45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1524000"/>
            <a:ext cx="5562600" cy="5105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639762"/>
          </a:xfrm>
        </p:spPr>
        <p:txBody>
          <a:bodyPr>
            <a:noAutofit/>
          </a:bodyPr>
          <a:lstStyle/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«Дружат дети Земли», Ульяна Новик, 7 лет</a:t>
            </a:r>
            <a:endParaRPr lang="en-US" sz="3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G:\DCIM\410_1027\IMG_2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9144000" cy="5867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273050"/>
            <a:ext cx="4343400" cy="1479550"/>
          </a:xfrm>
        </p:spPr>
        <p:txBody>
          <a:bodyPr>
            <a:normAutofit/>
          </a:bodyPr>
          <a:lstStyle/>
          <a:p>
            <a:pPr algn="ctr"/>
            <a:r>
              <a:rPr lang="ru-RU" sz="2800" b="0" i="1" dirty="0" smtClean="0">
                <a:latin typeface="Times New Roman" pitchFamily="18" charset="0"/>
                <a:cs typeface="Times New Roman" pitchFamily="18" charset="0"/>
              </a:rPr>
              <a:t>«И Дух Святой носился над Землей!»</a:t>
            </a:r>
            <a:br>
              <a:rPr lang="ru-RU" sz="2800" b="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0" i="1" dirty="0" smtClean="0">
                <a:latin typeface="Times New Roman" pitchFamily="18" charset="0"/>
                <a:cs typeface="Times New Roman" pitchFamily="18" charset="0"/>
              </a:rPr>
              <a:t> Егор Вакуленко, 9 лет</a:t>
            </a:r>
            <a:endParaRPr lang="en-US" sz="2800" b="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400" y="2209800"/>
            <a:ext cx="3886200" cy="44196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cs typeface="Aharoni" pitchFamily="2" charset="-79"/>
              </a:rPr>
              <a:t>Как хочу я все войны планеты моей</a:t>
            </a:r>
            <a:br>
              <a:rPr lang="ru-RU" sz="3200" dirty="0" smtClean="0">
                <a:cs typeface="Aharoni" pitchFamily="2" charset="-79"/>
              </a:rPr>
            </a:br>
            <a:r>
              <a:rPr lang="ru-RU" sz="3200" dirty="0" smtClean="0">
                <a:cs typeface="Aharoni" pitchFamily="2" charset="-79"/>
              </a:rPr>
              <a:t>Уничтожить навек, навсегда!</a:t>
            </a:r>
            <a:br>
              <a:rPr lang="ru-RU" sz="3200" dirty="0" smtClean="0">
                <a:cs typeface="Aharoni" pitchFamily="2" charset="-79"/>
              </a:rPr>
            </a:br>
            <a:r>
              <a:rPr lang="ru-RU" sz="3200" dirty="0" smtClean="0">
                <a:cs typeface="Aharoni" pitchFamily="2" charset="-79"/>
              </a:rPr>
              <a:t>И в сиянии дней, </a:t>
            </a:r>
          </a:p>
          <a:p>
            <a:r>
              <a:rPr lang="ru-RU" sz="3200" dirty="0" smtClean="0">
                <a:cs typeface="Aharoni" pitchFamily="2" charset="-79"/>
              </a:rPr>
              <a:t>и в сиянии дней</a:t>
            </a:r>
            <a:br>
              <a:rPr lang="ru-RU" sz="3200" dirty="0" smtClean="0">
                <a:cs typeface="Aharoni" pitchFamily="2" charset="-79"/>
              </a:rPr>
            </a:br>
            <a:r>
              <a:rPr lang="ru-RU" sz="3200" dirty="0" smtClean="0">
                <a:cs typeface="Aharoni" pitchFamily="2" charset="-79"/>
              </a:rPr>
              <a:t>Пусть продолжатся жизни года!</a:t>
            </a:r>
            <a:endParaRPr lang="en-US" sz="3200" dirty="0">
              <a:latin typeface="Arial Rounded MT Bold" pitchFamily="34" charset="0"/>
              <a:cs typeface="Aharoni" pitchFamily="2" charset="-79"/>
            </a:endParaRPr>
          </a:p>
        </p:txBody>
      </p:sp>
      <p:pic>
        <p:nvPicPr>
          <p:cNvPr id="7170" name="Picture 2" descr="G:\DCIM\410_1027\IMG_20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84736" y="152400"/>
            <a:ext cx="4354464" cy="6477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" y="762000"/>
            <a:ext cx="8686800" cy="19812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Цель проводимых мероприятий в Учреждении</a:t>
            </a:r>
            <a:r>
              <a:rPr lang="ru-RU" sz="3200" b="1" dirty="0" smtClean="0"/>
              <a:t>: </a:t>
            </a:r>
            <a:br>
              <a:rPr lang="ru-RU" sz="3200" b="1" dirty="0" smtClean="0"/>
            </a:br>
            <a:r>
              <a:rPr lang="ru-RU" sz="3200" b="1" dirty="0" smtClean="0"/>
              <a:t>способствовать социальному развитию, </a:t>
            </a:r>
            <a:br>
              <a:rPr lang="ru-RU" sz="3200" b="1" dirty="0" smtClean="0"/>
            </a:br>
            <a:r>
              <a:rPr lang="ru-RU" sz="3200" b="1" dirty="0" smtClean="0"/>
              <a:t>патриотическому воспитанию дошкольников </a:t>
            </a:r>
            <a:br>
              <a:rPr lang="ru-RU" sz="3200" b="1" dirty="0" smtClean="0"/>
            </a:br>
            <a:r>
              <a:rPr lang="ru-RU" sz="3200" b="1" dirty="0" smtClean="0"/>
              <a:t>в различных видах деятельности.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en-US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800" y="2819400"/>
            <a:ext cx="8534400" cy="3886200"/>
          </a:xfrm>
        </p:spPr>
        <p:txBody>
          <a:bodyPr>
            <a:noAutofit/>
          </a:bodyPr>
          <a:lstStyle/>
          <a:p>
            <a:r>
              <a:rPr lang="ru-RU" sz="8000" dirty="0" smtClean="0">
                <a:solidFill>
                  <a:srgbClr val="7030A0"/>
                </a:solidFill>
                <a:latin typeface="Arial Black" pitchFamily="34" charset="0"/>
              </a:rPr>
              <a:t>ДЕНЬ МИРА</a:t>
            </a:r>
          </a:p>
          <a:p>
            <a:endParaRPr lang="ru-RU" sz="1400" dirty="0" smtClean="0">
              <a:solidFill>
                <a:srgbClr val="7030A0"/>
              </a:solidFill>
              <a:latin typeface="Arial Black" pitchFamily="34" charset="0"/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Худой мир лучше доброй драки</a:t>
            </a:r>
            <a:endParaRPr lang="en-US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i="1" dirty="0" smtClean="0">
                <a:solidFill>
                  <a:srgbClr val="002060"/>
                </a:solidFill>
              </a:rPr>
              <a:t>(русская пословица)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Человек хорош, когда царит мир»</a:t>
            </a:r>
            <a:endParaRPr lang="en-US" b="1" dirty="0" smtClean="0">
              <a:solidFill>
                <a:srgbClr val="002060"/>
              </a:solidFill>
            </a:endParaRPr>
          </a:p>
          <a:p>
            <a:r>
              <a:rPr lang="ru-RU" b="1" i="1" dirty="0" smtClean="0">
                <a:solidFill>
                  <a:srgbClr val="002060"/>
                </a:solidFill>
              </a:rPr>
              <a:t> (японская мудрость)</a:t>
            </a:r>
          </a:p>
          <a:p>
            <a:endParaRPr lang="ru-RU" sz="1600" dirty="0" smtClean="0">
              <a:solidFill>
                <a:srgbClr val="7030A0"/>
              </a:solidFill>
              <a:latin typeface="Arial Black" pitchFamily="34" charset="0"/>
            </a:endParaRPr>
          </a:p>
          <a:p>
            <a:r>
              <a:rPr lang="ru-RU" sz="8000" dirty="0" smtClean="0">
                <a:solidFill>
                  <a:srgbClr val="7030A0"/>
                </a:solidFill>
                <a:latin typeface="Arial Black" pitchFamily="34" charset="0"/>
              </a:rPr>
              <a:t> </a:t>
            </a:r>
            <a:endParaRPr lang="en-US" sz="8000" dirty="0">
              <a:solidFill>
                <a:srgbClr val="7030A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066800"/>
          </a:xfrm>
        </p:spPr>
        <p:txBody>
          <a:bodyPr>
            <a:normAutofit/>
          </a:bodyPr>
          <a:lstStyle/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«Цветочная планета», Костя Диденко, 7 лет</a:t>
            </a:r>
            <a:endParaRPr lang="en-US" sz="3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Dasha\Downloads\рисунки о мире000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19200"/>
            <a:ext cx="8305800" cy="54433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763000" cy="792162"/>
          </a:xfrm>
        </p:spPr>
        <p:txBody>
          <a:bodyPr>
            <a:noAutofit/>
          </a:bodyPr>
          <a:lstStyle/>
          <a:p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«МИР» 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Оля Диденко, 3 года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 descr="C:\Users\Dasha\Downloads\рисунки о мире000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066800"/>
            <a:ext cx="8458200" cy="5595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>
            <a:normAutofit fontScale="90000"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«Твое сохрани Крестом Твоим жительство!»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Константин Диденко, 7 лет. Вверху ангелы, под радугой «древо жизни»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Dasha\Downloads\рисунки о мире000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00200"/>
            <a:ext cx="8382000" cy="50623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990600"/>
            <a:ext cx="8686800" cy="4267200"/>
          </a:xfrm>
        </p:spPr>
        <p:txBody>
          <a:bodyPr>
            <a:normAutofit fontScale="90000"/>
          </a:bodyPr>
          <a:lstStyle/>
          <a:p>
            <a:r>
              <a:rPr lang="ru-RU" sz="1800" b="0" dirty="0" smtClean="0"/>
              <a:t>1</a:t>
            </a:r>
            <a:r>
              <a:rPr lang="ru-RU" sz="2200" dirty="0" smtClean="0"/>
              <a:t>. Право мира. философское и юридическое измерения</a:t>
            </a:r>
            <a:br>
              <a:rPr lang="ru-RU" sz="2200" dirty="0" smtClean="0"/>
            </a:br>
            <a:r>
              <a:rPr lang="ru-RU" sz="2200" dirty="0" smtClean="0"/>
              <a:t> Авторы: Умнова И. А. – электронная книга.</a:t>
            </a:r>
            <a:br>
              <a:rPr lang="ru-RU" sz="2200" dirty="0" smtClean="0"/>
            </a:br>
            <a:r>
              <a:rPr lang="ru-RU" sz="2200" dirty="0" smtClean="0"/>
              <a:t>2. Фотографии. Л.В. Мазур, старшего воспитателя БДОУ г. Омска «Детский сад № 361»</a:t>
            </a:r>
            <a:br>
              <a:rPr lang="ru-RU" sz="2200" dirty="0" smtClean="0"/>
            </a:br>
            <a:r>
              <a:rPr lang="ru-RU" sz="2200" dirty="0" smtClean="0"/>
              <a:t>3. Материалы из семейного архива. Н.И. Андреевой, заведующего БДОУ г. Омска «Детский сад № 361»</a:t>
            </a:r>
            <a:br>
              <a:rPr lang="ru-RU" sz="2200" dirty="0" smtClean="0"/>
            </a:br>
            <a:r>
              <a:rPr lang="ru-RU" sz="2200" dirty="0" smtClean="0"/>
              <a:t>4. Опыт работы по теме «День мира» С. А. Качановой, И.В. Гуня, М.Г. Карповой, Л.В. Мазур, воспитателей  БДОУ г. Омска «Детский сад № 361»</a:t>
            </a:r>
            <a:br>
              <a:rPr lang="ru-RU" sz="2200" dirty="0" smtClean="0"/>
            </a:br>
            <a:r>
              <a:rPr lang="ru-RU" sz="2200" dirty="0" smtClean="0"/>
              <a:t>5. творческие работы представлены:</a:t>
            </a:r>
            <a:br>
              <a:rPr lang="ru-RU" sz="2200" dirty="0" smtClean="0"/>
            </a:br>
            <a:r>
              <a:rPr lang="ru-RU" sz="2200" dirty="0" smtClean="0"/>
              <a:t>5.1. семьей Воробьевых --  БДОУ г. Омска «Детский сад № 361», воспитатель С. А. Качанова </a:t>
            </a:r>
            <a:br>
              <a:rPr lang="ru-RU" sz="2200" dirty="0" smtClean="0"/>
            </a:br>
            <a:r>
              <a:rPr lang="ru-RU" sz="2200" dirty="0" smtClean="0"/>
              <a:t>5.2.  семьей </a:t>
            </a:r>
            <a:r>
              <a:rPr lang="ru-RU" sz="2200" dirty="0" err="1" smtClean="0"/>
              <a:t>диденко</a:t>
            </a:r>
            <a:r>
              <a:rPr lang="ru-RU" sz="2200" dirty="0" smtClean="0"/>
              <a:t>, новик --  воскресная школа храма сошествия </a:t>
            </a:r>
            <a:r>
              <a:rPr lang="ru-RU" sz="2200" dirty="0" err="1" smtClean="0"/>
              <a:t>святаго</a:t>
            </a:r>
            <a:r>
              <a:rPr lang="ru-RU" sz="2200" dirty="0" smtClean="0"/>
              <a:t> духа, преподаватель Л.В. Мазур.</a:t>
            </a:r>
            <a:br>
              <a:rPr lang="ru-RU" sz="2200" dirty="0" smtClean="0"/>
            </a:br>
            <a:r>
              <a:rPr lang="ru-RU" sz="2200" dirty="0" smtClean="0"/>
              <a:t>5.3. Поделки из природного материала подготовлены воспитателем И.В. Гуня.</a:t>
            </a:r>
            <a:r>
              <a:rPr lang="ru-RU" sz="2200" b="0" dirty="0" smtClean="0"/>
              <a:t/>
            </a:r>
            <a:br>
              <a:rPr lang="ru-RU" sz="2200" b="0" dirty="0" smtClean="0"/>
            </a:br>
            <a:endParaRPr lang="en-US" sz="2200" b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457201"/>
            <a:ext cx="7772400" cy="533399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Материалы и литература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57200"/>
            <a:ext cx="9144000" cy="685800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en-US" sz="32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6096000"/>
            <a:ext cx="9144000" cy="533400"/>
          </a:xfrm>
        </p:spPr>
        <p:txBody>
          <a:bodyPr>
            <a:normAutofit fontScale="77500" lnSpcReduction="20000"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</a:rPr>
              <a:t>«День мира». Рисунок семьи Воробьевых, воспитатель Качанова С.А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026" name="Picture 2" descr="G:\DCIM\408_1024\IMG_19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19200"/>
            <a:ext cx="8229600" cy="478155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33400" y="228600"/>
            <a:ext cx="8229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На что и клад, коли в семье лад.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b="1" dirty="0" smtClean="0"/>
              <a:t>Любовь да совет — так и горя нет.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en-US" sz="3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" y="609600"/>
            <a:ext cx="8686800" cy="1447800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/>
              <a:t>Постановка задач производится с  учетом возрастных особенностей дошкольников; </a:t>
            </a:r>
            <a:br>
              <a:rPr lang="ru-RU" sz="3100" b="1" dirty="0" smtClean="0"/>
            </a:br>
            <a:r>
              <a:rPr lang="ru-RU" sz="3100" b="1" dirty="0" smtClean="0"/>
              <a:t>интеграцией образовательных областей; </a:t>
            </a:r>
            <a:br>
              <a:rPr lang="ru-RU" sz="3100" b="1" dirty="0" smtClean="0"/>
            </a:br>
            <a:r>
              <a:rPr lang="ru-RU" sz="3100" b="1" dirty="0" smtClean="0"/>
              <a:t>решаются совместно с семьей.</a:t>
            </a:r>
            <a:r>
              <a:rPr lang="en-US" dirty="0" smtClean="0">
                <a:solidFill>
                  <a:srgbClr val="002060"/>
                </a:solidFill>
              </a:rPr>
              <a:t/>
            </a:r>
            <a:br>
              <a:rPr lang="en-US" dirty="0" smtClean="0">
                <a:solidFill>
                  <a:srgbClr val="002060"/>
                </a:solidFill>
              </a:rPr>
            </a:br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1676400"/>
            <a:ext cx="8382000" cy="5029200"/>
          </a:xfrm>
        </p:spPr>
        <p:txBody>
          <a:bodyPr>
            <a:normAutofit fontScale="85000" lnSpcReduction="10000"/>
          </a:bodyPr>
          <a:lstStyle/>
          <a:p>
            <a:endParaRPr lang="ru-RU" dirty="0" smtClean="0">
              <a:solidFill>
                <a:srgbClr val="002060"/>
              </a:solidFill>
            </a:endParaRPr>
          </a:p>
          <a:p>
            <a:r>
              <a:rPr lang="ru-RU" sz="2800" b="1" i="1" dirty="0" smtClean="0">
                <a:solidFill>
                  <a:srgbClr val="7030A0"/>
                </a:solidFill>
              </a:rPr>
              <a:t>В содержании работы в возрастных группах:</a:t>
            </a:r>
          </a:p>
          <a:p>
            <a:pPr marL="514350" indent="-514350" algn="just">
              <a:buAutoNum type="arabicPeriod"/>
            </a:pPr>
            <a:r>
              <a:rPr lang="ru-RU" sz="2600" dirty="0" smtClean="0">
                <a:solidFill>
                  <a:srgbClr val="002060"/>
                </a:solidFill>
              </a:rPr>
              <a:t>Беседы, рассуждения с детьми о понятии «мира», значении мира и согласии для людей, дружбы между людьми.</a:t>
            </a:r>
          </a:p>
          <a:p>
            <a:pPr marL="514350" indent="-514350" algn="just">
              <a:buFont typeface="Arial" pitchFamily="34" charset="0"/>
              <a:buAutoNum type="arabicPeriod"/>
            </a:pPr>
            <a:r>
              <a:rPr lang="ru-RU" sz="2600" dirty="0" smtClean="0">
                <a:solidFill>
                  <a:srgbClr val="002060"/>
                </a:solidFill>
              </a:rPr>
              <a:t>Чтении художественной литературы о дружбе и согласии, добрых делах. Рассматривание иллюстраций военных событий и пр. Разбор пословиц, поговорок, потешек, дразнилок, сказок.</a:t>
            </a:r>
          </a:p>
          <a:p>
            <a:pPr marL="514350" indent="-514350" algn="just">
              <a:buAutoNum type="arabicPeriod"/>
            </a:pPr>
            <a:r>
              <a:rPr lang="ru-RU" sz="2600" dirty="0" smtClean="0">
                <a:solidFill>
                  <a:srgbClr val="002060"/>
                </a:solidFill>
              </a:rPr>
              <a:t>Игры: пальчиковые, коммуникативные, народные, хороводные, дидактические, муз/дидактические.</a:t>
            </a:r>
          </a:p>
          <a:p>
            <a:pPr marL="514350" indent="-514350" algn="just">
              <a:buAutoNum type="arabicPeriod"/>
            </a:pPr>
            <a:r>
              <a:rPr lang="ru-RU" sz="2600" dirty="0" smtClean="0">
                <a:solidFill>
                  <a:srgbClr val="002060"/>
                </a:solidFill>
              </a:rPr>
              <a:t>Продуктивные виды деятельности.</a:t>
            </a:r>
          </a:p>
          <a:p>
            <a:pPr marL="514350" indent="-514350" algn="just">
              <a:buAutoNum type="arabicPeriod"/>
            </a:pPr>
            <a:r>
              <a:rPr lang="ru-RU" sz="2600" dirty="0" smtClean="0">
                <a:solidFill>
                  <a:srgbClr val="002060"/>
                </a:solidFill>
              </a:rPr>
              <a:t>Слушание аудиозаписей с песнями о дружбе.</a:t>
            </a:r>
          </a:p>
          <a:p>
            <a:pPr marL="514350" indent="-514350"/>
            <a:r>
              <a:rPr lang="ru-RU" sz="3300" dirty="0" smtClean="0">
                <a:solidFill>
                  <a:schemeClr val="tx1"/>
                </a:solidFill>
              </a:rPr>
              <a:t> </a:t>
            </a:r>
            <a:r>
              <a:rPr lang="ru-RU" sz="3300" b="1" dirty="0" smtClean="0">
                <a:solidFill>
                  <a:schemeClr val="tx1"/>
                </a:solidFill>
              </a:rPr>
              <a:t>Приведем примеры работы  в возрастных группах </a:t>
            </a:r>
          </a:p>
          <a:p>
            <a:pPr marL="514350" indent="-514350"/>
            <a:r>
              <a:rPr lang="ru-RU" sz="3300" b="1" dirty="0" smtClean="0">
                <a:solidFill>
                  <a:schemeClr val="tx1"/>
                </a:solidFill>
              </a:rPr>
              <a:t>по теме «День мира» </a:t>
            </a:r>
          </a:p>
          <a:p>
            <a:pPr marL="514350" indent="-514350" algn="just">
              <a:buAutoNum type="arabicPeriod"/>
            </a:pPr>
            <a:endParaRPr lang="ru-RU" sz="2600" dirty="0" smtClean="0">
              <a:solidFill>
                <a:srgbClr val="002060"/>
              </a:solidFill>
            </a:endParaRPr>
          </a:p>
          <a:p>
            <a:pPr marL="514350" indent="-514350" algn="just">
              <a:buAutoNum type="arabicPeriod"/>
            </a:pPr>
            <a:endParaRPr lang="ru-RU" sz="2600" dirty="0" smtClean="0">
              <a:solidFill>
                <a:srgbClr val="002060"/>
              </a:solidFill>
            </a:endParaRPr>
          </a:p>
          <a:p>
            <a:pPr marL="514350" indent="-514350">
              <a:buAutoNum type="arabicPeriod"/>
            </a:pPr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52399" y="5181600"/>
            <a:ext cx="3962401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/>
              <a:t>Дружат в нашей группе Девочки и мальчики.</a:t>
            </a:r>
            <a:br>
              <a:rPr lang="ru-RU" sz="2000" dirty="0" smtClean="0"/>
            </a:br>
            <a:r>
              <a:rPr lang="ru-RU" sz="2000" dirty="0" smtClean="0"/>
              <a:t>С вами мы подружим Маленькие пальчики… раз, два…</a:t>
            </a:r>
            <a:endParaRPr lang="en-US" sz="2000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228600" y="1143000"/>
            <a:ext cx="8763000" cy="1524000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</a:rPr>
              <a:t>В ходе </a:t>
            </a:r>
            <a:r>
              <a:rPr lang="ru-RU" sz="2400" b="1" dirty="0" smtClean="0">
                <a:solidFill>
                  <a:srgbClr val="7030A0"/>
                </a:solidFill>
              </a:rPr>
              <a:t>«пальчиковых» игр </a:t>
            </a:r>
            <a:r>
              <a:rPr lang="ru-RU" sz="2400" b="1" dirty="0" smtClean="0">
                <a:solidFill>
                  <a:srgbClr val="002060"/>
                </a:solidFill>
              </a:rPr>
              <a:t>дети, повторяют движения взрослого: растирая ладошки, гладят кисти друг друга, «передают» свое тепло друг другу.</a:t>
            </a:r>
          </a:p>
          <a:p>
            <a:pPr algn="just"/>
            <a:r>
              <a:rPr lang="ru-RU" sz="2400" b="1" dirty="0" smtClean="0">
                <a:solidFill>
                  <a:srgbClr val="002060"/>
                </a:solidFill>
              </a:rPr>
              <a:t> Дошкольники  эмоциональны,  игра увлекает, объединяет. </a:t>
            </a:r>
          </a:p>
          <a:p>
            <a:endParaRPr lang="ru-RU" sz="1800" dirty="0" smtClean="0">
              <a:solidFill>
                <a:srgbClr val="002060"/>
              </a:solidFill>
            </a:endParaRPr>
          </a:p>
          <a:p>
            <a:r>
              <a:rPr lang="ru-RU" sz="1800" dirty="0" smtClean="0">
                <a:solidFill>
                  <a:srgbClr val="002060"/>
                </a:solidFill>
              </a:rPr>
              <a:t/>
            </a:r>
            <a:br>
              <a:rPr lang="ru-RU" sz="1800" dirty="0" smtClean="0">
                <a:solidFill>
                  <a:srgbClr val="002060"/>
                </a:solidFill>
              </a:rPr>
            </a:br>
            <a:endParaRPr lang="en-US" sz="18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G:\DCIM\409_1025\IMG_1972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28800"/>
            <a:ext cx="4572000" cy="3276600"/>
          </a:xfrm>
          <a:prstGeom prst="rect">
            <a:avLst/>
          </a:prstGeom>
          <a:noFill/>
        </p:spPr>
      </p:pic>
      <p:pic>
        <p:nvPicPr>
          <p:cNvPr id="2051" name="Picture 3" descr="G:\DCIM\409_1025\IMG_19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3429000"/>
            <a:ext cx="4800600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2400"/>
            <a:ext cx="8991600" cy="1524000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Хороводные игры способствуют проявлению двигательной активности, </a:t>
            </a:r>
            <a:br>
              <a:rPr lang="ru-RU" sz="2000" b="1" dirty="0" smtClean="0"/>
            </a:br>
            <a:r>
              <a:rPr lang="ru-RU" sz="2000" b="1" dirty="0" smtClean="0"/>
              <a:t>учат малышей выполнять слаженные движения, сотрудничать друг с другом, снижают импульсивность. </a:t>
            </a:r>
            <a:br>
              <a:rPr lang="ru-RU" sz="2000" b="1" dirty="0" smtClean="0"/>
            </a:br>
            <a:r>
              <a:rPr lang="ru-RU" sz="2000" b="1" dirty="0" smtClean="0">
                <a:solidFill>
                  <a:srgbClr val="7030A0"/>
                </a:solidFill>
              </a:rPr>
              <a:t> В совместной игре дети понимают «Вместе весело – врозь скучно»</a:t>
            </a:r>
            <a:r>
              <a:rPr lang="ru-RU" sz="2000" i="1" dirty="0" smtClean="0">
                <a:solidFill>
                  <a:srgbClr val="7030A0"/>
                </a:solidFill>
              </a:rPr>
              <a:t>  </a:t>
            </a:r>
            <a:endParaRPr lang="en-US" sz="2000" dirty="0">
              <a:solidFill>
                <a:srgbClr val="7030A0"/>
              </a:solidFill>
            </a:endParaRPr>
          </a:p>
        </p:txBody>
      </p:sp>
      <p:pic>
        <p:nvPicPr>
          <p:cNvPr id="3075" name="Picture 3" descr="G:\DCIM\409_1025\IMG_19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1752600"/>
            <a:ext cx="5257800" cy="4495800"/>
          </a:xfrm>
          <a:prstGeom prst="rect">
            <a:avLst/>
          </a:prstGeom>
          <a:noFill/>
        </p:spPr>
      </p:pic>
      <p:pic>
        <p:nvPicPr>
          <p:cNvPr id="3076" name="Picture 4" descr="G:\DCIM\409_1025\IMG_19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667000"/>
            <a:ext cx="5257800" cy="3962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5334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Century Gothic" pitchFamily="34" charset="0"/>
              </a:rPr>
              <a:t>Худой мир лучше доброй драки.</a:t>
            </a:r>
            <a:br>
              <a:rPr lang="ru-RU" sz="2800" b="1" dirty="0" smtClean="0">
                <a:solidFill>
                  <a:srgbClr val="7030A0"/>
                </a:solidFill>
                <a:latin typeface="Century Gothic" pitchFamily="34" charset="0"/>
              </a:rPr>
            </a:br>
            <a:r>
              <a:rPr lang="ru-RU" sz="2800" b="1" dirty="0" smtClean="0">
                <a:solidFill>
                  <a:srgbClr val="7030A0"/>
                </a:solidFill>
                <a:latin typeface="Century Gothic" pitchFamily="34" charset="0"/>
              </a:rPr>
              <a:t>С людьми мирись, а с грехами бранись.</a:t>
            </a:r>
            <a:r>
              <a:rPr lang="en-US" sz="2800" b="1" dirty="0" smtClean="0">
                <a:solidFill>
                  <a:srgbClr val="7030A0"/>
                </a:solidFill>
                <a:latin typeface="Century Gothic" pitchFamily="34" charset="0"/>
              </a:rPr>
              <a:t/>
            </a:r>
            <a:br>
              <a:rPr lang="en-US" sz="2800" b="1" dirty="0" smtClean="0">
                <a:solidFill>
                  <a:srgbClr val="7030A0"/>
                </a:solidFill>
                <a:latin typeface="Century Gothic" pitchFamily="34" charset="0"/>
              </a:rPr>
            </a:br>
            <a:endParaRPr lang="en-US" sz="2800" b="1" dirty="0">
              <a:solidFill>
                <a:srgbClr val="7030A0"/>
              </a:solidFill>
              <a:latin typeface="Century Gothic" pitchFamily="34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0" y="4953000"/>
            <a:ext cx="4114800" cy="91440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</a:rPr>
              <a:t>Игра детей без ссор не обходится. Мирилки и были придуманы на этот случай. </a:t>
            </a:r>
          </a:p>
          <a:p>
            <a:r>
              <a:rPr lang="ru-RU" sz="2400" b="1" dirty="0" smtClean="0">
                <a:solidFill>
                  <a:schemeClr val="tx1"/>
                </a:solidFill>
              </a:rPr>
              <a:t>Умение мириться – </a:t>
            </a:r>
          </a:p>
          <a:p>
            <a:r>
              <a:rPr lang="ru-RU" sz="2400" b="1" dirty="0" smtClean="0">
                <a:solidFill>
                  <a:schemeClr val="tx1"/>
                </a:solidFill>
              </a:rPr>
              <a:t>важный навык. </a:t>
            </a:r>
            <a:r>
              <a:rPr lang="ru-RU" sz="1800" b="1" dirty="0" smtClean="0">
                <a:solidFill>
                  <a:schemeClr val="tx1"/>
                </a:solidFill>
              </a:rPr>
              <a:t/>
            </a:r>
            <a:br>
              <a:rPr lang="ru-RU" sz="1800" b="1" dirty="0" smtClean="0">
                <a:solidFill>
                  <a:schemeClr val="tx1"/>
                </a:solidFill>
              </a:rPr>
            </a:br>
            <a:r>
              <a:rPr lang="ru-RU" sz="1800" b="1" dirty="0" smtClean="0">
                <a:solidFill>
                  <a:schemeClr val="tx1"/>
                </a:solidFill>
              </a:rPr>
              <a:t/>
            </a:r>
            <a:br>
              <a:rPr lang="ru-RU" sz="1800" b="1" dirty="0" smtClean="0">
                <a:solidFill>
                  <a:schemeClr val="tx1"/>
                </a:solidFill>
              </a:rPr>
            </a:br>
            <a:r>
              <a:rPr lang="ru-RU" sz="1800" b="1" dirty="0" smtClean="0">
                <a:solidFill>
                  <a:schemeClr val="tx1"/>
                </a:solidFill>
              </a:rPr>
              <a:t> </a:t>
            </a:r>
            <a:br>
              <a:rPr lang="ru-RU" sz="1800" b="1" dirty="0" smtClean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  <a:latin typeface="Bodoni MT" pitchFamily="18" charset="0"/>
            </a:endParaRPr>
          </a:p>
        </p:txBody>
      </p:sp>
      <p:pic>
        <p:nvPicPr>
          <p:cNvPr id="5123" name="Picture 3" descr="G:\DCIM\409_1025\IMG_2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066800"/>
            <a:ext cx="4876800" cy="3886200"/>
          </a:xfrm>
          <a:prstGeom prst="rect">
            <a:avLst/>
          </a:prstGeom>
          <a:noFill/>
        </p:spPr>
      </p:pic>
      <p:pic>
        <p:nvPicPr>
          <p:cNvPr id="5124" name="Picture 4" descr="G:\DCIM\409_1025\IMG_2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3124200"/>
            <a:ext cx="4876800" cy="3562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0" y="1066800"/>
            <a:ext cx="8915400" cy="533400"/>
          </a:xfrm>
        </p:spPr>
        <p:txBody>
          <a:bodyPr>
            <a:normAutofit fontScale="90000"/>
          </a:bodyPr>
          <a:lstStyle/>
          <a:p>
            <a:r>
              <a:rPr lang="ru-RU" sz="2700" b="1" i="1" dirty="0" smtClean="0"/>
              <a:t>Формирование глагольной лексики через дидактическую игру </a:t>
            </a: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600" b="1" dirty="0" smtClean="0">
                <a:solidFill>
                  <a:srgbClr val="7030A0"/>
                </a:solidFill>
              </a:rPr>
              <a:t>«Скажи, что можно делать руками?»</a:t>
            </a: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304800" y="1219200"/>
            <a:ext cx="8534400" cy="5105400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800" b="1" dirty="0" smtClean="0">
                <a:solidFill>
                  <a:schemeClr val="tx1"/>
                </a:solidFill>
                <a:latin typeface="+mj-lt"/>
              </a:rPr>
              <a:t>С помощью речи, слов ребенок обозначает лишь то, что доступно его пониманию:</a:t>
            </a:r>
          </a:p>
          <a:p>
            <a:pPr algn="just"/>
            <a:r>
              <a:rPr lang="ru-RU" sz="2800" b="1" dirty="0" smtClean="0">
                <a:solidFill>
                  <a:schemeClr val="tx1"/>
                </a:solidFill>
                <a:latin typeface="+mj-lt"/>
              </a:rPr>
              <a:t>Играть в ладушки, на барабане. </a:t>
            </a:r>
          </a:p>
          <a:p>
            <a:pPr algn="just"/>
            <a:r>
              <a:rPr lang="ru-RU" sz="2800" b="1" dirty="0" smtClean="0">
                <a:solidFill>
                  <a:schemeClr val="tx1"/>
                </a:solidFill>
                <a:latin typeface="+mj-lt"/>
              </a:rPr>
              <a:t>Давать игрушку, куртку;  делить (</a:t>
            </a:r>
            <a:r>
              <a:rPr lang="ru-RU" sz="2800" b="1" i="1" dirty="0" smtClean="0">
                <a:solidFill>
                  <a:schemeClr val="tx1"/>
                </a:solidFill>
                <a:latin typeface="+mj-lt"/>
              </a:rPr>
              <a:t>делиться</a:t>
            </a:r>
            <a:r>
              <a:rPr lang="ru-RU" sz="2800" b="1" dirty="0" smtClean="0">
                <a:solidFill>
                  <a:schemeClr val="tx1"/>
                </a:solidFill>
                <a:latin typeface="+mj-lt"/>
              </a:rPr>
              <a:t>) шоколадку. </a:t>
            </a:r>
          </a:p>
          <a:p>
            <a:pPr algn="just"/>
            <a:r>
              <a:rPr lang="ru-RU" sz="2800" b="1" dirty="0" smtClean="0">
                <a:solidFill>
                  <a:schemeClr val="tx1"/>
                </a:solidFill>
                <a:latin typeface="+mj-lt"/>
              </a:rPr>
              <a:t>Лепить (</a:t>
            </a:r>
            <a:r>
              <a:rPr lang="ru-RU" sz="2800" b="1" i="1" dirty="0" smtClean="0">
                <a:solidFill>
                  <a:schemeClr val="tx1"/>
                </a:solidFill>
                <a:latin typeface="+mj-lt"/>
              </a:rPr>
              <a:t>пирожки бабушке</a:t>
            </a:r>
            <a:r>
              <a:rPr lang="ru-RU" sz="2800" b="1" dirty="0" smtClean="0">
                <a:solidFill>
                  <a:schemeClr val="tx1"/>
                </a:solidFill>
                <a:latin typeface="+mj-lt"/>
              </a:rPr>
              <a:t>), рисовать, дарить подарки.</a:t>
            </a:r>
          </a:p>
          <a:p>
            <a:pPr algn="just"/>
            <a:r>
              <a:rPr lang="ru-RU" sz="2800" b="1" dirty="0" smtClean="0">
                <a:solidFill>
                  <a:schemeClr val="tx1"/>
                </a:solidFill>
                <a:latin typeface="+mj-lt"/>
              </a:rPr>
              <a:t>Гладить кошку, брата, маму  </a:t>
            </a:r>
            <a:r>
              <a:rPr lang="ru-RU" sz="2800" b="1" i="1" dirty="0" smtClean="0">
                <a:solidFill>
                  <a:schemeClr val="tx1"/>
                </a:solidFill>
                <a:latin typeface="+mj-lt"/>
              </a:rPr>
              <a:t>(дети перечисляли членов семьи).</a:t>
            </a:r>
          </a:p>
          <a:p>
            <a:pPr algn="just"/>
            <a:r>
              <a:rPr lang="ru-RU" sz="2800" b="1" i="1" dirty="0" smtClean="0">
                <a:solidFill>
                  <a:schemeClr val="tx1"/>
                </a:solidFill>
                <a:latin typeface="+mj-lt"/>
              </a:rPr>
              <a:t>Помогать маме, убирать свои игрушки…</a:t>
            </a:r>
          </a:p>
          <a:p>
            <a:pPr algn="just"/>
            <a:r>
              <a:rPr lang="ru-RU" sz="2800" b="1" dirty="0" smtClean="0">
                <a:solidFill>
                  <a:srgbClr val="7030A0"/>
                </a:solidFill>
                <a:latin typeface="+mj-lt"/>
              </a:rPr>
              <a:t>Вывод: делаем добрые дела, говорим добрые слова.</a:t>
            </a:r>
          </a:p>
          <a:p>
            <a:pPr algn="just"/>
            <a:endParaRPr lang="ru-RU" sz="2800" b="1" i="1" dirty="0" smtClean="0">
              <a:solidFill>
                <a:schemeClr val="tx1"/>
              </a:solidFill>
              <a:latin typeface="+mj-lt"/>
            </a:endParaRPr>
          </a:p>
          <a:p>
            <a:pPr algn="just"/>
            <a:endParaRPr lang="ru-RU" sz="2800" b="1" i="1" dirty="0" smtClean="0">
              <a:solidFill>
                <a:schemeClr val="tx1"/>
              </a:solidFill>
              <a:latin typeface="+mj-lt"/>
            </a:endParaRPr>
          </a:p>
          <a:p>
            <a:pPr algn="just"/>
            <a:endParaRPr lang="ru-RU" sz="2400" b="1" i="1" dirty="0" smtClean="0">
              <a:solidFill>
                <a:schemeClr val="tx1"/>
              </a:solidFill>
              <a:latin typeface="+mj-lt"/>
            </a:endParaRPr>
          </a:p>
          <a:p>
            <a:pPr algn="just"/>
            <a:endParaRPr lang="ru-RU" sz="2400" b="1" i="1" dirty="0" smtClean="0">
              <a:solidFill>
                <a:schemeClr val="tx1"/>
              </a:solidFill>
              <a:latin typeface="+mj-lt"/>
            </a:endParaRPr>
          </a:p>
          <a:p>
            <a:pPr algn="just"/>
            <a:endParaRPr lang="ru-RU" sz="2400" b="1" dirty="0" smtClean="0">
              <a:solidFill>
                <a:schemeClr val="tx1"/>
              </a:solidFill>
            </a:endParaRPr>
          </a:p>
          <a:p>
            <a:pPr algn="just"/>
            <a:endParaRPr lang="en-U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1548</TotalTime>
  <Words>991</Words>
  <Application>Microsoft Office PowerPoint</Application>
  <PresentationFormat>Экран (4:3)</PresentationFormat>
  <Paragraphs>84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БДОУ г. Омска «Детский сад №361»</vt:lpstr>
      <vt:lpstr>ДЕНЬ МИРА  </vt:lpstr>
      <vt:lpstr>Цель проводимых мероприятий в Учреждении:  способствовать социальному развитию,  патриотическому воспитанию дошкольников  в различных видах деятельности. </vt:lpstr>
      <vt:lpstr> </vt:lpstr>
      <vt:lpstr>Постановка задач производится с  учетом возрастных особенностей дошкольников;  интеграцией образовательных областей;  решаются совместно с семьей. </vt:lpstr>
      <vt:lpstr>Дружат в нашей группе Девочки и мальчики. С вами мы подружим Маленькие пальчики… раз, два…</vt:lpstr>
      <vt:lpstr>Хороводные игры способствуют проявлению двигательной активности,  учат малышей выполнять слаженные движения, сотрудничать друг с другом, снижают импульсивность.   В совместной игре дети понимают «Вместе весело – врозь скучно»  </vt:lpstr>
      <vt:lpstr>Худой мир лучше доброй драки. С людьми мирись, а с грехами бранись. </vt:lpstr>
      <vt:lpstr>Формирование глагольной лексики через дидактическую игру  «Скажи, что можно делать руками?»  </vt:lpstr>
      <vt:lpstr>Бывают руки непростые, на вид, как все, обычные. Их называют золотые, они к труду привычные…  Аппликация детей 2-ой младшей группы, воспитатель Качанова С.А.</vt:lpstr>
      <vt:lpstr>…В них дело спорится умело -- всё могут сделать, воссоздать.  С душой берутся, ловко, смело.  Таким не свойственно скучать! </vt:lpstr>
      <vt:lpstr>Чтение, обсуждение художественных произведений  о дружбе и согласии. Сравнение ситуаций, поступков героев.</vt:lpstr>
      <vt:lpstr>В процессе анализа произведений происходит понимание причино-следственных связей сложившихся ситуаций, преодоление героями трудностей;  обогащается жизненный опыт дошкольников.</vt:lpstr>
      <vt:lpstr>«Когда была война…» беседа, рассматривание иллюстраций, семейных альбомов о жизни людей в военное время выявили и дополнили знания детей о событиях ВОВ 1941-1945г. Вывод: дети и война несовместимы!</vt:lpstr>
      <vt:lpstr>Дети и война несовместимы!</vt:lpstr>
      <vt:lpstr>Наша память. Из рассказов детей военных лет.</vt:lpstr>
      <vt:lpstr>Дети с 4-х лет передают в рассказах знания о героизме своих родных : «Мой прадедушка был на войне, ездил на танке», «Мой  прадедушка тоже был на войне, только он погиб, он на самолете летал».</vt:lpstr>
      <vt:lpstr>Растем трудолюбивыми, будем защитниками родины: семьи, Омска, России, планеты Земля.  Работы детей и родителей средней группы, воспитатель Гуня  И.В.</vt:lpstr>
      <vt:lpstr>Беседа: «Сказки на новый лад» Технология ТРИз.  Задание: вспомни сказку, подумай и скажи чем (как) могли помочь герои сказок на войне.  Например, Горшочек каши. Братья Гримм.  По рассуждениям дошкольников с 4-х лет, пригодился бы ГОРШОЧЕК. Можно было бы накормить людей, везде где голодали, «…каша ползла, ползла… Семья Тани Савичевой была спасена! А враги каши наелись и стали ДОБРЫМИ».  </vt:lpstr>
      <vt:lpstr>Вспомнив сюжет русской народной сказки «Петушок и бобовое зернышко», решили, что заботливая курочка могла бы служить во время войны медсестрой.  Петушок – наблюдателем на посту . «…Бобы посадили. Враги стали убирать  невиданный урожай и забыли про войну». </vt:lpstr>
      <vt:lpstr>Героиня народной европейской сказки в нашем варианте могла быть…  Ребята в первую очередь помнят о пирожках в корзинке, полотенце. Напоминаем детям, что Красная Шапочка хорошо ориентировалась в лесу.</vt:lpstr>
      <vt:lpstr>У героев сказки братьев Гримм о бродячих музыкантах есть телега с круглыми колесами для перевозки людей, продуктов, боезапасов. Размышляли: «нужны ли артисты во время войны?», сочиняли победный марш бременских музыкантов.</vt:lpstr>
      <vt:lpstr>Сказка Катаева Цветик семицветик о доброй девочке Жене, получив в подарок волшебный цветок с лепестками разных цветов, произносила СЛОВА, отрывая один лепесток, могла загадывать любое желание и оно тотчас исполнялось. И вот когда у неё остался последний лепесток, она нашла нового друга... Какое последнее желание загадала Женя?</vt:lpstr>
      <vt:lpstr>Радуемся, когда дарим, заботимся, бережем…</vt:lpstr>
      <vt:lpstr>Радуемся, когда делаем добрые дела, говорим добрые слова. Аппликация «Цветик-семицветик», старшие дошкольники, воспитатель Мазур Л.В. </vt:lpstr>
      <vt:lpstr>Ребята, сделав свои «Цветики-семицветики»,  делились в семье и детском саду добрыми пожеланиями.</vt:lpstr>
      <vt:lpstr>Рисунки представлены воспитанниками воскресной школы храма Сошествия Святаго Духа г. Омска</vt:lpstr>
      <vt:lpstr>«Дружат дети Земли», Ульяна Новик, 7 лет</vt:lpstr>
      <vt:lpstr>«И Дух Святой носился над Землей!»  Егор Вакуленко, 9 лет</vt:lpstr>
      <vt:lpstr>«Цветочная планета», Костя Диденко, 7 лет</vt:lpstr>
      <vt:lpstr>«МИР» Оля Диденко, 3 года</vt:lpstr>
      <vt:lpstr>«Твое сохрани Крестом Твоим жительство!» Константин Диденко, 7 лет. Вверху ангелы, под радугой «древо жизни»</vt:lpstr>
      <vt:lpstr>1. Право мира. философское и юридическое измерения  Авторы: Умнова И. А. – электронная книга. 2. Фотографии. Л.В. Мазур, старшего воспитателя БДОУ г. Омска «Детский сад № 361» 3. Материалы из семейного архива. Н.И. Андреевой, заведующего БДОУ г. Омска «Детский сад № 361» 4. Опыт работы по теме «День мира» С. А. Качановой, И.В. Гуня, М.Г. Карповой, Л.В. Мазур, воспитателей  БДОУ г. Омска «Детский сад № 361» 5. творческие работы представлены: 5.1. семьей Воробьевых --  БДОУ г. Омска «Детский сад № 361», воспитатель С. А. Качанова  5.2.  семьей диденко, новик --  воскресная школа храма сошествия святаго духа, преподаватель Л.В. Мазур. 5.3. Поделки из природного материала подготовлены воспитателем И.В. Гуня.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БДОУ г. Омска «Детский сад №361»</dc:title>
  <dc:creator>Dasha</dc:creator>
  <cp:lastModifiedBy>Admin</cp:lastModifiedBy>
  <cp:revision>173</cp:revision>
  <dcterms:created xsi:type="dcterms:W3CDTF">2014-09-27T11:04:43Z</dcterms:created>
  <dcterms:modified xsi:type="dcterms:W3CDTF">2014-10-01T17:06:43Z</dcterms:modified>
</cp:coreProperties>
</file>