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77" r:id="rId3"/>
    <p:sldId id="387" r:id="rId4"/>
    <p:sldId id="262" r:id="rId5"/>
    <p:sldId id="356" r:id="rId6"/>
    <p:sldId id="389" r:id="rId7"/>
    <p:sldId id="327" r:id="rId8"/>
    <p:sldId id="337" r:id="rId9"/>
    <p:sldId id="267" r:id="rId10"/>
    <p:sldId id="367" r:id="rId11"/>
    <p:sldId id="264" r:id="rId12"/>
    <p:sldId id="332" r:id="rId13"/>
    <p:sldId id="333" r:id="rId14"/>
    <p:sldId id="329" r:id="rId15"/>
    <p:sldId id="346" r:id="rId16"/>
    <p:sldId id="347" r:id="rId17"/>
    <p:sldId id="287" r:id="rId18"/>
    <p:sldId id="359" r:id="rId19"/>
    <p:sldId id="334" r:id="rId20"/>
    <p:sldId id="306" r:id="rId21"/>
    <p:sldId id="336" r:id="rId22"/>
    <p:sldId id="335" r:id="rId23"/>
    <p:sldId id="376" r:id="rId24"/>
    <p:sldId id="325" r:id="rId25"/>
    <p:sldId id="289" r:id="rId26"/>
    <p:sldId id="350" r:id="rId27"/>
    <p:sldId id="360" r:id="rId28"/>
    <p:sldId id="388" r:id="rId29"/>
    <p:sldId id="361" r:id="rId30"/>
    <p:sldId id="278" r:id="rId31"/>
    <p:sldId id="354" r:id="rId32"/>
    <p:sldId id="343" r:id="rId33"/>
    <p:sldId id="294" r:id="rId34"/>
    <p:sldId id="362" r:id="rId35"/>
    <p:sldId id="363" r:id="rId36"/>
    <p:sldId id="291" r:id="rId37"/>
    <p:sldId id="392" r:id="rId38"/>
    <p:sldId id="393" r:id="rId39"/>
    <p:sldId id="390" r:id="rId40"/>
    <p:sldId id="391" r:id="rId41"/>
    <p:sldId id="378" r:id="rId42"/>
    <p:sldId id="394" r:id="rId43"/>
    <p:sldId id="385" r:id="rId44"/>
    <p:sldId id="386" r:id="rId45"/>
    <p:sldId id="295" r:id="rId46"/>
    <p:sldId id="311" r:id="rId47"/>
    <p:sldId id="379" r:id="rId48"/>
    <p:sldId id="380" r:id="rId49"/>
  </p:sldIdLst>
  <p:sldSz cx="9144000" cy="6858000" type="screen4x3"/>
  <p:notesSz cx="6794500" cy="99218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A50021"/>
    <a:srgbClr val="FFFFFF"/>
    <a:srgbClr val="0033CC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3" autoAdjust="0"/>
    <p:restoredTop sz="78495" autoAdjust="0"/>
  </p:normalViewPr>
  <p:slideViewPr>
    <p:cSldViewPr snapToGrid="0">
      <p:cViewPr varScale="1">
        <p:scale>
          <a:sx n="43" d="100"/>
          <a:sy n="43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1326" y="-84"/>
      </p:cViewPr>
      <p:guideLst>
        <p:guide orient="horz" pos="3125"/>
        <p:guide pos="214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EF2F0A-460B-4F7B-881A-5C42102B73DA}" type="doc">
      <dgm:prSet loTypeId="urn:microsoft.com/office/officeart/2005/8/layout/venn2" loCatId="relationship" qsTypeId="urn:microsoft.com/office/officeart/2005/8/quickstyle/3d4" qsCatId="3D" csTypeId="urn:microsoft.com/office/officeart/2005/8/colors/accent1_4" csCatId="accent1" phldr="1"/>
      <dgm:spPr/>
    </dgm:pt>
    <dgm:pt modelId="{712E8321-1DC0-45BE-8B69-B96827C3224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9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rPr>
            <a:t>КАТЕХИЗИС</a:t>
          </a:r>
          <a:endParaRPr kumimoji="0" lang="ru-RU" sz="900" b="1" i="0" u="none" strike="noStrike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Arial" charset="0"/>
            <a:cs typeface="Arial" charset="0"/>
          </a:endParaRPr>
        </a:p>
      </dgm:t>
    </dgm:pt>
    <dgm:pt modelId="{C3B7C772-F3B3-493F-8861-8681051334C8}" type="parTrans" cxnId="{22F62C55-BF6B-4C21-9FF9-808880925EC0}">
      <dgm:prSet/>
      <dgm:spPr/>
      <dgm:t>
        <a:bodyPr/>
        <a:lstStyle/>
        <a:p>
          <a:endParaRPr lang="ru-RU"/>
        </a:p>
      </dgm:t>
    </dgm:pt>
    <dgm:pt modelId="{D0BAA3FB-FF58-4459-8991-48B404C10FE2}" type="sibTrans" cxnId="{22F62C55-BF6B-4C21-9FF9-808880925EC0}">
      <dgm:prSet/>
      <dgm:spPr/>
      <dgm:t>
        <a:bodyPr/>
        <a:lstStyle/>
        <a:p>
          <a:endParaRPr lang="ru-RU"/>
        </a:p>
      </dgm:t>
    </dgm:pt>
    <dgm:pt modelId="{20608CA5-229D-4874-B88C-8A2CB76B0B6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9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rPr>
            <a:t>БОГОСЛУЖЕНИЕ</a:t>
          </a:r>
          <a:endParaRPr kumimoji="0" lang="ru-RU" sz="900" b="1" i="0" u="none" strike="noStrike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Arial" charset="0"/>
            <a:cs typeface="Arial" charset="0"/>
          </a:endParaRPr>
        </a:p>
      </dgm:t>
    </dgm:pt>
    <dgm:pt modelId="{719100D7-AB0C-4129-A16F-0071902C7A7E}" type="parTrans" cxnId="{B52CE796-E77D-483C-AC9B-FB7B0193237E}">
      <dgm:prSet/>
      <dgm:spPr/>
      <dgm:t>
        <a:bodyPr/>
        <a:lstStyle/>
        <a:p>
          <a:endParaRPr lang="ru-RU"/>
        </a:p>
      </dgm:t>
    </dgm:pt>
    <dgm:pt modelId="{865984C6-2F6A-483C-9964-E75AB15D3CF2}" type="sibTrans" cxnId="{B52CE796-E77D-483C-AC9B-FB7B0193237E}">
      <dgm:prSet/>
      <dgm:spPr/>
      <dgm:t>
        <a:bodyPr/>
        <a:lstStyle/>
        <a:p>
          <a:endParaRPr lang="ru-RU"/>
        </a:p>
      </dgm:t>
    </dgm:pt>
    <dgm:pt modelId="{7E4C545C-BCDA-423D-9A4D-333D36D1138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9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rPr>
            <a:t>ЦЕРКОВНАЯ ИСТОРИЯ</a:t>
          </a:r>
          <a:endParaRPr kumimoji="0" lang="ru-RU" sz="900" b="1" i="0" u="none" strike="noStrike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Arial" charset="0"/>
            <a:cs typeface="Arial" charset="0"/>
          </a:endParaRPr>
        </a:p>
      </dgm:t>
    </dgm:pt>
    <dgm:pt modelId="{3E379F4F-F798-4ECE-A89F-8DD0CEA85E9A}" type="parTrans" cxnId="{F9BEF37A-64EE-4159-BF27-2C36BB8B3F0C}">
      <dgm:prSet/>
      <dgm:spPr/>
      <dgm:t>
        <a:bodyPr/>
        <a:lstStyle/>
        <a:p>
          <a:endParaRPr lang="ru-RU"/>
        </a:p>
      </dgm:t>
    </dgm:pt>
    <dgm:pt modelId="{D33CDC97-89CE-431D-9C02-B69AE5E44870}" type="sibTrans" cxnId="{F9BEF37A-64EE-4159-BF27-2C36BB8B3F0C}">
      <dgm:prSet/>
      <dgm:spPr/>
      <dgm:t>
        <a:bodyPr/>
        <a:lstStyle/>
        <a:p>
          <a:endParaRPr lang="ru-RU"/>
        </a:p>
      </dgm:t>
    </dgm:pt>
    <dgm:pt modelId="{8B50B1C1-8FAC-4E6B-BC6F-75E02D4F475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9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rPr>
            <a:t>БИБЛЕЙСКАЯ ИСТОРИЯ</a:t>
          </a:r>
          <a:endParaRPr kumimoji="0" lang="ru-RU" sz="900" b="1" i="0" u="none" strike="noStrike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Arial" charset="0"/>
            <a:cs typeface="Arial" charset="0"/>
          </a:endParaRPr>
        </a:p>
      </dgm:t>
    </dgm:pt>
    <dgm:pt modelId="{E82F6BC4-3053-40C9-88D6-B0DE1224E44A}" type="parTrans" cxnId="{5C2F9DBB-5F8A-471A-BDCC-1C09947043DA}">
      <dgm:prSet/>
      <dgm:spPr/>
      <dgm:t>
        <a:bodyPr/>
        <a:lstStyle/>
        <a:p>
          <a:endParaRPr lang="ru-RU"/>
        </a:p>
      </dgm:t>
    </dgm:pt>
    <dgm:pt modelId="{4479CC05-F0D8-40FD-B43B-13078FCC059F}" type="sibTrans" cxnId="{5C2F9DBB-5F8A-471A-BDCC-1C09947043DA}">
      <dgm:prSet/>
      <dgm:spPr/>
      <dgm:t>
        <a:bodyPr/>
        <a:lstStyle/>
        <a:p>
          <a:endParaRPr lang="ru-RU"/>
        </a:p>
      </dgm:t>
    </dgm:pt>
    <dgm:pt modelId="{0ADF2010-8C06-4A97-B555-D9436854051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9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rPr>
            <a:t>ИКОНОСТАС</a:t>
          </a:r>
          <a:endParaRPr kumimoji="0" lang="ru-RU" sz="900" b="1" i="0" u="none" strike="noStrike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Arial" charset="0"/>
            <a:cs typeface="Arial" charset="0"/>
          </a:endParaRPr>
        </a:p>
      </dgm:t>
    </dgm:pt>
    <dgm:pt modelId="{BD11F330-57AB-4979-901E-79F8417526B5}" type="parTrans" cxnId="{53DB61BF-BF74-4922-A5A8-7904364DEF69}">
      <dgm:prSet/>
      <dgm:spPr/>
      <dgm:t>
        <a:bodyPr/>
        <a:lstStyle/>
        <a:p>
          <a:endParaRPr lang="ru-RU"/>
        </a:p>
      </dgm:t>
    </dgm:pt>
    <dgm:pt modelId="{922B29AD-76C1-47D4-91ED-8F4336BE6DB5}" type="sibTrans" cxnId="{53DB61BF-BF74-4922-A5A8-7904364DEF69}">
      <dgm:prSet/>
      <dgm:spPr/>
      <dgm:t>
        <a:bodyPr/>
        <a:lstStyle/>
        <a:p>
          <a:endParaRPr lang="ru-RU"/>
        </a:p>
      </dgm:t>
    </dgm:pt>
    <dgm:pt modelId="{70188415-D028-4324-845B-79F031B6289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8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rPr>
            <a:t>ХРАМО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rPr>
            <a:t>ВЕДЕНИЕ</a:t>
          </a:r>
          <a:endParaRPr kumimoji="0" lang="ru-RU" sz="700" b="1" i="0" u="none" strike="noStrike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Arial" charset="0"/>
            <a:cs typeface="Arial" charset="0"/>
          </a:endParaRPr>
        </a:p>
      </dgm:t>
    </dgm:pt>
    <dgm:pt modelId="{A0F277B3-90B4-402A-9EFF-3C67065F26E2}" type="parTrans" cxnId="{74055E5C-E22A-4B67-9E46-122BE131CF3B}">
      <dgm:prSet/>
      <dgm:spPr/>
      <dgm:t>
        <a:bodyPr/>
        <a:lstStyle/>
        <a:p>
          <a:endParaRPr lang="ru-RU"/>
        </a:p>
      </dgm:t>
    </dgm:pt>
    <dgm:pt modelId="{B5261C7C-81D1-4309-90A0-36CC3081B1F7}" type="sibTrans" cxnId="{74055E5C-E22A-4B67-9E46-122BE131CF3B}">
      <dgm:prSet/>
      <dgm:spPr/>
      <dgm:t>
        <a:bodyPr/>
        <a:lstStyle/>
        <a:p>
          <a:endParaRPr lang="ru-RU"/>
        </a:p>
      </dgm:t>
    </dgm:pt>
    <dgm:pt modelId="{91815FBC-8AC7-432B-8DA8-75B8DD04124E}" type="pres">
      <dgm:prSet presAssocID="{55EF2F0A-460B-4F7B-881A-5C42102B73DA}" presName="Name0" presStyleCnt="0">
        <dgm:presLayoutVars>
          <dgm:chMax val="7"/>
          <dgm:resizeHandles val="exact"/>
        </dgm:presLayoutVars>
      </dgm:prSet>
      <dgm:spPr/>
    </dgm:pt>
    <dgm:pt modelId="{01CE1A0A-B904-42C7-A909-9CE6EF437420}" type="pres">
      <dgm:prSet presAssocID="{55EF2F0A-460B-4F7B-881A-5C42102B73DA}" presName="comp1" presStyleCnt="0"/>
      <dgm:spPr/>
    </dgm:pt>
    <dgm:pt modelId="{EF0FE248-967B-4DFA-8DE6-0B14CCA26098}" type="pres">
      <dgm:prSet presAssocID="{55EF2F0A-460B-4F7B-881A-5C42102B73DA}" presName="circle1" presStyleLbl="node1" presStyleIdx="0" presStyleCnt="6"/>
      <dgm:spPr/>
      <dgm:t>
        <a:bodyPr/>
        <a:lstStyle/>
        <a:p>
          <a:endParaRPr lang="ru-RU"/>
        </a:p>
      </dgm:t>
    </dgm:pt>
    <dgm:pt modelId="{A462FC39-1BDB-4B2D-A26B-5648FAAC7D08}" type="pres">
      <dgm:prSet presAssocID="{55EF2F0A-460B-4F7B-881A-5C42102B73DA}" presName="c1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2547F-1753-4317-860C-EF314E3C996D}" type="pres">
      <dgm:prSet presAssocID="{55EF2F0A-460B-4F7B-881A-5C42102B73DA}" presName="comp2" presStyleCnt="0"/>
      <dgm:spPr/>
    </dgm:pt>
    <dgm:pt modelId="{4180551E-3CBD-4D72-A294-CB2606961251}" type="pres">
      <dgm:prSet presAssocID="{55EF2F0A-460B-4F7B-881A-5C42102B73DA}" presName="circle2" presStyleLbl="node1" presStyleIdx="1" presStyleCnt="6"/>
      <dgm:spPr/>
      <dgm:t>
        <a:bodyPr/>
        <a:lstStyle/>
        <a:p>
          <a:endParaRPr lang="ru-RU"/>
        </a:p>
      </dgm:t>
    </dgm:pt>
    <dgm:pt modelId="{F63BB3EF-15E9-408E-AEC6-9D19B9BB0430}" type="pres">
      <dgm:prSet presAssocID="{55EF2F0A-460B-4F7B-881A-5C42102B73DA}" presName="c2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CDDAA-E413-426F-A072-B803C8098E6A}" type="pres">
      <dgm:prSet presAssocID="{55EF2F0A-460B-4F7B-881A-5C42102B73DA}" presName="comp3" presStyleCnt="0"/>
      <dgm:spPr/>
    </dgm:pt>
    <dgm:pt modelId="{AAE7135C-3531-4FAB-8636-EAEDC141E7C0}" type="pres">
      <dgm:prSet presAssocID="{55EF2F0A-460B-4F7B-881A-5C42102B73DA}" presName="circle3" presStyleLbl="node1" presStyleIdx="2" presStyleCnt="6"/>
      <dgm:spPr/>
      <dgm:t>
        <a:bodyPr/>
        <a:lstStyle/>
        <a:p>
          <a:endParaRPr lang="ru-RU"/>
        </a:p>
      </dgm:t>
    </dgm:pt>
    <dgm:pt modelId="{923DD8E9-ED7F-4C66-9379-7EDB12BCAF6B}" type="pres">
      <dgm:prSet presAssocID="{55EF2F0A-460B-4F7B-881A-5C42102B73DA}" presName="c3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F28E6-1191-4F67-8579-49193C37B64A}" type="pres">
      <dgm:prSet presAssocID="{55EF2F0A-460B-4F7B-881A-5C42102B73DA}" presName="comp4" presStyleCnt="0"/>
      <dgm:spPr/>
    </dgm:pt>
    <dgm:pt modelId="{EFD99BC8-75DF-4E93-AAE2-B66FD3D5DE8F}" type="pres">
      <dgm:prSet presAssocID="{55EF2F0A-460B-4F7B-881A-5C42102B73DA}" presName="circle4" presStyleLbl="node1" presStyleIdx="3" presStyleCnt="6"/>
      <dgm:spPr/>
      <dgm:t>
        <a:bodyPr/>
        <a:lstStyle/>
        <a:p>
          <a:endParaRPr lang="ru-RU"/>
        </a:p>
      </dgm:t>
    </dgm:pt>
    <dgm:pt modelId="{A5F6FC51-9039-452C-B9E2-630B0DF95A96}" type="pres">
      <dgm:prSet presAssocID="{55EF2F0A-460B-4F7B-881A-5C42102B73DA}" presName="c4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BFDB7-1201-4E61-BD44-5D775EB2D4DD}" type="pres">
      <dgm:prSet presAssocID="{55EF2F0A-460B-4F7B-881A-5C42102B73DA}" presName="comp5" presStyleCnt="0"/>
      <dgm:spPr/>
    </dgm:pt>
    <dgm:pt modelId="{39DDB5D8-C104-4776-8AA8-FB1FA309159D}" type="pres">
      <dgm:prSet presAssocID="{55EF2F0A-460B-4F7B-881A-5C42102B73DA}" presName="circle5" presStyleLbl="node1" presStyleIdx="4" presStyleCnt="6"/>
      <dgm:spPr/>
      <dgm:t>
        <a:bodyPr/>
        <a:lstStyle/>
        <a:p>
          <a:endParaRPr lang="ru-RU"/>
        </a:p>
      </dgm:t>
    </dgm:pt>
    <dgm:pt modelId="{DBD129FE-B845-4487-BBCC-C8985C39779A}" type="pres">
      <dgm:prSet presAssocID="{55EF2F0A-460B-4F7B-881A-5C42102B73DA}" presName="c5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52ABF-31F2-4DC3-8CED-B223BB4B7A74}" type="pres">
      <dgm:prSet presAssocID="{55EF2F0A-460B-4F7B-881A-5C42102B73DA}" presName="comp6" presStyleCnt="0"/>
      <dgm:spPr/>
    </dgm:pt>
    <dgm:pt modelId="{A6C2FCE9-CDBB-483B-ADFD-DA56607F5D54}" type="pres">
      <dgm:prSet presAssocID="{55EF2F0A-460B-4F7B-881A-5C42102B73DA}" presName="circle6" presStyleLbl="node1" presStyleIdx="5" presStyleCnt="6"/>
      <dgm:spPr/>
      <dgm:t>
        <a:bodyPr/>
        <a:lstStyle/>
        <a:p>
          <a:endParaRPr lang="ru-RU"/>
        </a:p>
      </dgm:t>
    </dgm:pt>
    <dgm:pt modelId="{10D885D1-6B2A-4265-9793-9D6686620191}" type="pres">
      <dgm:prSet presAssocID="{55EF2F0A-460B-4F7B-881A-5C42102B73DA}" presName="c6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F62C55-BF6B-4C21-9FF9-808880925EC0}" srcId="{55EF2F0A-460B-4F7B-881A-5C42102B73DA}" destId="{712E8321-1DC0-45BE-8B69-B96827C32248}" srcOrd="0" destOrd="0" parTransId="{C3B7C772-F3B3-493F-8861-8681051334C8}" sibTransId="{D0BAA3FB-FF58-4459-8991-48B404C10FE2}"/>
    <dgm:cxn modelId="{B3EDE34B-E206-420C-B6A5-8EEB5B33D79F}" type="presOf" srcId="{55EF2F0A-460B-4F7B-881A-5C42102B73DA}" destId="{91815FBC-8AC7-432B-8DA8-75B8DD04124E}" srcOrd="0" destOrd="0" presId="urn:microsoft.com/office/officeart/2005/8/layout/venn2"/>
    <dgm:cxn modelId="{0A088534-D9F6-459D-A069-707CB29D0E5E}" type="presOf" srcId="{8B50B1C1-8FAC-4E6B-BC6F-75E02D4F475A}" destId="{A5F6FC51-9039-452C-B9E2-630B0DF95A96}" srcOrd="1" destOrd="0" presId="urn:microsoft.com/office/officeart/2005/8/layout/venn2"/>
    <dgm:cxn modelId="{27476318-762D-4429-B892-0C23B1C33184}" type="presOf" srcId="{70188415-D028-4324-845B-79F031B6289C}" destId="{10D885D1-6B2A-4265-9793-9D6686620191}" srcOrd="1" destOrd="0" presId="urn:microsoft.com/office/officeart/2005/8/layout/venn2"/>
    <dgm:cxn modelId="{6353942A-DBBB-44A4-A147-8D70683D4E0E}" type="presOf" srcId="{8B50B1C1-8FAC-4E6B-BC6F-75E02D4F475A}" destId="{EFD99BC8-75DF-4E93-AAE2-B66FD3D5DE8F}" srcOrd="0" destOrd="0" presId="urn:microsoft.com/office/officeart/2005/8/layout/venn2"/>
    <dgm:cxn modelId="{CC1ED72A-94A1-4A67-A338-63011A5C38DA}" type="presOf" srcId="{0ADF2010-8C06-4A97-B555-D94368540514}" destId="{DBD129FE-B845-4487-BBCC-C8985C39779A}" srcOrd="1" destOrd="0" presId="urn:microsoft.com/office/officeart/2005/8/layout/venn2"/>
    <dgm:cxn modelId="{5ED4530A-DFBD-452D-9E7F-D7FD05A4B694}" type="presOf" srcId="{20608CA5-229D-4874-B88C-8A2CB76B0B67}" destId="{F63BB3EF-15E9-408E-AEC6-9D19B9BB0430}" srcOrd="1" destOrd="0" presId="urn:microsoft.com/office/officeart/2005/8/layout/venn2"/>
    <dgm:cxn modelId="{67903312-447F-4FCE-97DB-E37D866F691A}" type="presOf" srcId="{7E4C545C-BCDA-423D-9A4D-333D36D1138A}" destId="{923DD8E9-ED7F-4C66-9379-7EDB12BCAF6B}" srcOrd="1" destOrd="0" presId="urn:microsoft.com/office/officeart/2005/8/layout/venn2"/>
    <dgm:cxn modelId="{44B34B26-3075-41C3-9907-F3578ABA7205}" type="presOf" srcId="{0ADF2010-8C06-4A97-B555-D94368540514}" destId="{39DDB5D8-C104-4776-8AA8-FB1FA309159D}" srcOrd="0" destOrd="0" presId="urn:microsoft.com/office/officeart/2005/8/layout/venn2"/>
    <dgm:cxn modelId="{5C2F9DBB-5F8A-471A-BDCC-1C09947043DA}" srcId="{55EF2F0A-460B-4F7B-881A-5C42102B73DA}" destId="{8B50B1C1-8FAC-4E6B-BC6F-75E02D4F475A}" srcOrd="3" destOrd="0" parTransId="{E82F6BC4-3053-40C9-88D6-B0DE1224E44A}" sibTransId="{4479CC05-F0D8-40FD-B43B-13078FCC059F}"/>
    <dgm:cxn modelId="{8075FEFF-46AE-4F97-8C9D-653818C30EE1}" type="presOf" srcId="{7E4C545C-BCDA-423D-9A4D-333D36D1138A}" destId="{AAE7135C-3531-4FAB-8636-EAEDC141E7C0}" srcOrd="0" destOrd="0" presId="urn:microsoft.com/office/officeart/2005/8/layout/venn2"/>
    <dgm:cxn modelId="{0AE8953C-74F3-464B-98F9-55263B0657DE}" type="presOf" srcId="{20608CA5-229D-4874-B88C-8A2CB76B0B67}" destId="{4180551E-3CBD-4D72-A294-CB2606961251}" srcOrd="0" destOrd="0" presId="urn:microsoft.com/office/officeart/2005/8/layout/venn2"/>
    <dgm:cxn modelId="{74055E5C-E22A-4B67-9E46-122BE131CF3B}" srcId="{55EF2F0A-460B-4F7B-881A-5C42102B73DA}" destId="{70188415-D028-4324-845B-79F031B6289C}" srcOrd="5" destOrd="0" parTransId="{A0F277B3-90B4-402A-9EFF-3C67065F26E2}" sibTransId="{B5261C7C-81D1-4309-90A0-36CC3081B1F7}"/>
    <dgm:cxn modelId="{C3B5BEEE-5CF2-4DFA-B72D-3A9BE1DC24CA}" type="presOf" srcId="{712E8321-1DC0-45BE-8B69-B96827C32248}" destId="{A462FC39-1BDB-4B2D-A26B-5648FAAC7D08}" srcOrd="1" destOrd="0" presId="urn:microsoft.com/office/officeart/2005/8/layout/venn2"/>
    <dgm:cxn modelId="{F9BEF37A-64EE-4159-BF27-2C36BB8B3F0C}" srcId="{55EF2F0A-460B-4F7B-881A-5C42102B73DA}" destId="{7E4C545C-BCDA-423D-9A4D-333D36D1138A}" srcOrd="2" destOrd="0" parTransId="{3E379F4F-F798-4ECE-A89F-8DD0CEA85E9A}" sibTransId="{D33CDC97-89CE-431D-9C02-B69AE5E44870}"/>
    <dgm:cxn modelId="{53DB61BF-BF74-4922-A5A8-7904364DEF69}" srcId="{55EF2F0A-460B-4F7B-881A-5C42102B73DA}" destId="{0ADF2010-8C06-4A97-B555-D94368540514}" srcOrd="4" destOrd="0" parTransId="{BD11F330-57AB-4979-901E-79F8417526B5}" sibTransId="{922B29AD-76C1-47D4-91ED-8F4336BE6DB5}"/>
    <dgm:cxn modelId="{1C1E2FDA-C084-4EE2-A950-83679472B524}" type="presOf" srcId="{70188415-D028-4324-845B-79F031B6289C}" destId="{A6C2FCE9-CDBB-483B-ADFD-DA56607F5D54}" srcOrd="0" destOrd="0" presId="urn:microsoft.com/office/officeart/2005/8/layout/venn2"/>
    <dgm:cxn modelId="{DDA3C435-C428-4544-944C-AE69358D06C6}" type="presOf" srcId="{712E8321-1DC0-45BE-8B69-B96827C32248}" destId="{EF0FE248-967B-4DFA-8DE6-0B14CCA26098}" srcOrd="0" destOrd="0" presId="urn:microsoft.com/office/officeart/2005/8/layout/venn2"/>
    <dgm:cxn modelId="{B52CE796-E77D-483C-AC9B-FB7B0193237E}" srcId="{55EF2F0A-460B-4F7B-881A-5C42102B73DA}" destId="{20608CA5-229D-4874-B88C-8A2CB76B0B67}" srcOrd="1" destOrd="0" parTransId="{719100D7-AB0C-4129-A16F-0071902C7A7E}" sibTransId="{865984C6-2F6A-483C-9964-E75AB15D3CF2}"/>
    <dgm:cxn modelId="{96EC3274-2012-44FC-BD6D-925B4F6974EF}" type="presParOf" srcId="{91815FBC-8AC7-432B-8DA8-75B8DD04124E}" destId="{01CE1A0A-B904-42C7-A909-9CE6EF437420}" srcOrd="0" destOrd="0" presId="urn:microsoft.com/office/officeart/2005/8/layout/venn2"/>
    <dgm:cxn modelId="{8EB03872-4FD4-4106-AD9C-B6EA1DC25320}" type="presParOf" srcId="{01CE1A0A-B904-42C7-A909-9CE6EF437420}" destId="{EF0FE248-967B-4DFA-8DE6-0B14CCA26098}" srcOrd="0" destOrd="0" presId="urn:microsoft.com/office/officeart/2005/8/layout/venn2"/>
    <dgm:cxn modelId="{0455ED2C-6C2B-4664-94F7-BF9B7E5892BF}" type="presParOf" srcId="{01CE1A0A-B904-42C7-A909-9CE6EF437420}" destId="{A462FC39-1BDB-4B2D-A26B-5648FAAC7D08}" srcOrd="1" destOrd="0" presId="urn:microsoft.com/office/officeart/2005/8/layout/venn2"/>
    <dgm:cxn modelId="{F9E87A13-4D27-4A73-B6E3-30A63C26C957}" type="presParOf" srcId="{91815FBC-8AC7-432B-8DA8-75B8DD04124E}" destId="{6C82547F-1753-4317-860C-EF314E3C996D}" srcOrd="1" destOrd="0" presId="urn:microsoft.com/office/officeart/2005/8/layout/venn2"/>
    <dgm:cxn modelId="{78BE147A-2F80-48AC-BE8D-11367638FC81}" type="presParOf" srcId="{6C82547F-1753-4317-860C-EF314E3C996D}" destId="{4180551E-3CBD-4D72-A294-CB2606961251}" srcOrd="0" destOrd="0" presId="urn:microsoft.com/office/officeart/2005/8/layout/venn2"/>
    <dgm:cxn modelId="{6EC0BBE0-9EB1-4BDF-A97D-5C4EC08BB97B}" type="presParOf" srcId="{6C82547F-1753-4317-860C-EF314E3C996D}" destId="{F63BB3EF-15E9-408E-AEC6-9D19B9BB0430}" srcOrd="1" destOrd="0" presId="urn:microsoft.com/office/officeart/2005/8/layout/venn2"/>
    <dgm:cxn modelId="{7D6405C1-C665-43D5-AB67-E36DBB0F8BB8}" type="presParOf" srcId="{91815FBC-8AC7-432B-8DA8-75B8DD04124E}" destId="{E0CCDDAA-E413-426F-A072-B803C8098E6A}" srcOrd="2" destOrd="0" presId="urn:microsoft.com/office/officeart/2005/8/layout/venn2"/>
    <dgm:cxn modelId="{7E6FF418-5688-4764-A385-57D5DF19F157}" type="presParOf" srcId="{E0CCDDAA-E413-426F-A072-B803C8098E6A}" destId="{AAE7135C-3531-4FAB-8636-EAEDC141E7C0}" srcOrd="0" destOrd="0" presId="urn:microsoft.com/office/officeart/2005/8/layout/venn2"/>
    <dgm:cxn modelId="{5AF4811D-EAF1-4EBA-8AB0-BBEF73D61BAE}" type="presParOf" srcId="{E0CCDDAA-E413-426F-A072-B803C8098E6A}" destId="{923DD8E9-ED7F-4C66-9379-7EDB12BCAF6B}" srcOrd="1" destOrd="0" presId="urn:microsoft.com/office/officeart/2005/8/layout/venn2"/>
    <dgm:cxn modelId="{B8CA678F-2D7F-4574-AC37-CD0B93E4FD3B}" type="presParOf" srcId="{91815FBC-8AC7-432B-8DA8-75B8DD04124E}" destId="{8E5F28E6-1191-4F67-8579-49193C37B64A}" srcOrd="3" destOrd="0" presId="urn:microsoft.com/office/officeart/2005/8/layout/venn2"/>
    <dgm:cxn modelId="{2283FFB2-3A9C-4DE7-927F-1B2DDBD0467F}" type="presParOf" srcId="{8E5F28E6-1191-4F67-8579-49193C37B64A}" destId="{EFD99BC8-75DF-4E93-AAE2-B66FD3D5DE8F}" srcOrd="0" destOrd="0" presId="urn:microsoft.com/office/officeart/2005/8/layout/venn2"/>
    <dgm:cxn modelId="{C0674811-63A4-4F47-9512-030EA64EB39A}" type="presParOf" srcId="{8E5F28E6-1191-4F67-8579-49193C37B64A}" destId="{A5F6FC51-9039-452C-B9E2-630B0DF95A96}" srcOrd="1" destOrd="0" presId="urn:microsoft.com/office/officeart/2005/8/layout/venn2"/>
    <dgm:cxn modelId="{17CA91F5-89F4-42BF-A834-8372158AB461}" type="presParOf" srcId="{91815FBC-8AC7-432B-8DA8-75B8DD04124E}" destId="{71BBFDB7-1201-4E61-BD44-5D775EB2D4DD}" srcOrd="4" destOrd="0" presId="urn:microsoft.com/office/officeart/2005/8/layout/venn2"/>
    <dgm:cxn modelId="{C86390C5-0D43-470A-A07A-882EE359CD3B}" type="presParOf" srcId="{71BBFDB7-1201-4E61-BD44-5D775EB2D4DD}" destId="{39DDB5D8-C104-4776-8AA8-FB1FA309159D}" srcOrd="0" destOrd="0" presId="urn:microsoft.com/office/officeart/2005/8/layout/venn2"/>
    <dgm:cxn modelId="{9A893E19-1851-440F-895A-0C101C3D7E88}" type="presParOf" srcId="{71BBFDB7-1201-4E61-BD44-5D775EB2D4DD}" destId="{DBD129FE-B845-4487-BBCC-C8985C39779A}" srcOrd="1" destOrd="0" presId="urn:microsoft.com/office/officeart/2005/8/layout/venn2"/>
    <dgm:cxn modelId="{BE37D894-0D59-42B0-B1E4-76413B9C5DEF}" type="presParOf" srcId="{91815FBC-8AC7-432B-8DA8-75B8DD04124E}" destId="{70852ABF-31F2-4DC3-8CED-B223BB4B7A74}" srcOrd="5" destOrd="0" presId="urn:microsoft.com/office/officeart/2005/8/layout/venn2"/>
    <dgm:cxn modelId="{77961258-CDBD-4587-B64B-09F9621E00EB}" type="presParOf" srcId="{70852ABF-31F2-4DC3-8CED-B223BB4B7A74}" destId="{A6C2FCE9-CDBB-483B-ADFD-DA56607F5D54}" srcOrd="0" destOrd="0" presId="urn:microsoft.com/office/officeart/2005/8/layout/venn2"/>
    <dgm:cxn modelId="{23D346EF-3BC0-48A1-944A-CC1347BEE59D}" type="presParOf" srcId="{70852ABF-31F2-4DC3-8CED-B223BB4B7A74}" destId="{10D885D1-6B2A-4265-9793-9D6686620191}" srcOrd="1" destOrd="0" presId="urn:microsoft.com/office/officeart/2005/8/layout/venn2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ru-RU"/>
              <a:t>Захарова Л.А. Учебные пособия для воскресных школ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Доклад и презентация на XIX Рождественских Чтениях. 26.01.2011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2340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CC2A821-6C30-4A73-B390-F45BF23BB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ru-RU"/>
              <a:t>Захарова Л.А. Учебные пособия для воскресных школ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3288"/>
            <a:ext cx="54356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ru-RU"/>
              <a:t>Доклад и презентация на XIX Рождественских Чтениях. 26.01.2011</a:t>
            </a:r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2340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D93BD96-F06C-4D00-A71A-4C82375B3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prav.obrazovanie@gmail.com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9262BB-7BB7-42C8-83A8-D187A6BAFE67}" type="slidenum">
              <a:rPr lang="ru-RU" smtClean="0"/>
              <a:pPr>
                <a:defRPr/>
              </a:pPr>
              <a:t>1</a:t>
            </a:fld>
            <a:endParaRPr lang="ru-RU" smtClean="0"/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«Учебно-методический комплект «Вертоград». Захарова Л.А.</a:t>
            </a:r>
          </a:p>
          <a:p>
            <a:pPr marL="228600" indent="-228600"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5837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C9634D-DF9C-4120-8F75-6346AF994C16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Разрабатывая пособия на 7-летний цикл обучения в школе, мы руководствовались сформулированной профессором Зеньковским </a:t>
            </a:r>
            <a:r>
              <a:rPr lang="ru-RU" b="1" smtClean="0"/>
              <a:t>идеей концентра</a:t>
            </a:r>
            <a:r>
              <a:rPr lang="ru-RU" smtClean="0"/>
              <a:t>, смысл которой в том, что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5939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5939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AF79E-C2CE-4EA3-B582-3AEF017E064B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i="1" smtClean="0"/>
              <a:t>«в приготовительном классе сообщаются начальные сведения о предметах, затем к их изучению школа неоднократно возвращается»</a:t>
            </a:r>
            <a:r>
              <a:rPr lang="ru-RU" smtClean="0"/>
              <a:t> на новом уровне. Проиллюстрируем эту идею на примере двунадесятых праздников. Проследим, как проходит через весь курс обучения, допустим, праздник Вознесения Господня.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D2FB3B-19CE-484C-BBFE-B50F51B1918B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 начальном курсе «Храмоведение» мы проводим урок «Иконостас - Священная история в красках». Рассматривая евангельские события, запечатленные в Праздничном ряду иконостаса, мы предлагаем детям раскрасить в Рабочем Листе стилизованные изображения двунадесятых праздников и ограничиваемся записыванием названия праздника.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144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144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3A98FC-5D5C-4C9A-A650-50C5A35371E2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 Рабочем Листе для второго года обучения дается чуть более подробный рассказ о празднике. Помимо названия акцентируемся на  ключевых словах. Например, для Вознесения такими словами являются </a:t>
            </a:r>
            <a:r>
              <a:rPr lang="ru-RU" i="1" smtClean="0"/>
              <a:t>«40-й день, Гора Елеон,</a:t>
            </a:r>
            <a:r>
              <a:rPr lang="ru-RU" smtClean="0"/>
              <a:t> </a:t>
            </a:r>
            <a:r>
              <a:rPr lang="ru-RU" i="1" smtClean="0"/>
              <a:t>обетование Святого Духа».</a:t>
            </a:r>
            <a:r>
              <a:rPr lang="ru-RU" smtClean="0"/>
              <a:t> Дополняем урок стихотворением и игрой «Реставрация текста», подбираем рифму и вписываем ключевые слова в стихотворение.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246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F5386-3CE7-4C1E-872F-6DC165C57617}" type="slidenum">
              <a:rPr lang="ru-RU" smtClean="0"/>
              <a:pPr>
                <a:defRPr/>
              </a:pPr>
              <a:t>14</a:t>
            </a:fld>
            <a:endParaRPr lang="ru-RU" smtClean="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 завершение урока вклеиваем икону изученного праздника в бумажную модель иконостаса.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349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349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D10509-6239-4A99-9E69-47031D32D82D}" type="slidenum">
              <a:rPr lang="ru-RU" smtClean="0"/>
              <a:pPr>
                <a:defRPr/>
              </a:pPr>
              <a:t>15</a:t>
            </a:fld>
            <a:endParaRPr lang="ru-RU" smtClean="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 4-5 классе учащиеся переходят к знакомству с евангельскими событиями по первоисточнику, т.е. непосредственно к чтению Священного Писания. Поэтому Рабочий Лист для уроков Библейской истории содержит, прежде всего, </a:t>
            </a:r>
            <a:r>
              <a:rPr lang="ru-RU" b="1" smtClean="0"/>
              <a:t>ссылку</a:t>
            </a:r>
            <a:r>
              <a:rPr lang="ru-RU" smtClean="0"/>
              <a:t>. Ссылка сопровождается символом евангелиста.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451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65EE6-E9E3-488C-B6D6-602C63C57E1A}" type="slidenum">
              <a:rPr lang="ru-RU" smtClean="0"/>
              <a:pPr>
                <a:defRPr/>
              </a:pPr>
              <a:t>16</a:t>
            </a:fld>
            <a:endParaRPr lang="ru-RU" smtClean="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Такие же символы присутствуют на закладках, которые мы мастерим на первом уроке Нового Завета. Благодаря закладкам значительно ускоряет процесс нахождения нужного евангельского стиха.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554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9C0A19-83DB-427F-9EBD-ED3A5093EAF8}" type="slidenum">
              <a:rPr lang="ru-RU" smtClean="0"/>
              <a:pPr>
                <a:defRPr/>
              </a:pPr>
              <a:t>17</a:t>
            </a:fld>
            <a:endParaRPr lang="ru-RU" smtClean="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Итак, на уроке Нового Завета ребенок видит ссылку, находит по ней нужный отрывок в Евангелии,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656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A0E73-3544-4D39-829E-46D13EA284EC}" type="slidenum">
              <a:rPr lang="ru-RU" smtClean="0"/>
              <a:pPr>
                <a:defRPr/>
              </a:pPr>
              <a:t>18</a:t>
            </a:fld>
            <a:endParaRPr lang="ru-RU" smtClean="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Далее мы читаем, обсуждаем, записываем основные моменты в Рабочий Лист.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758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758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8904B-414A-4E73-8311-7E58F4D74EB3}" type="slidenum">
              <a:rPr lang="ru-RU" smtClean="0"/>
              <a:pPr>
                <a:defRPr/>
              </a:pPr>
              <a:t>19</a:t>
            </a:fld>
            <a:endParaRPr lang="ru-RU" smtClean="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Параллельно в 4-5 классах ведется курс Церковнославянского языка, поэтому Рабочий Лист содержит фрагмент церковнославянского текста. Отдельные слова ученикам предлагается вписать по-церковнославянски.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5018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FECE19-D936-4745-B66B-94E0D658F08A}" type="slidenum">
              <a:rPr lang="ru-RU" smtClean="0"/>
              <a:pPr>
                <a:defRPr/>
              </a:pPr>
              <a:t>2</a:t>
            </a:fld>
            <a:endParaRPr lang="ru-RU" smtClean="0"/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Всечестные отцы! Уважаемые коллеги! Позвольте предложить вашему вниманию учебные пособия, разработанные в нашей воскресной школе при Михайло-Архангельском храме г. Пущино.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861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861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F3676D-A472-4359-ACED-5EBFBF9BA02A}" type="slidenum">
              <a:rPr lang="ru-RU" smtClean="0"/>
              <a:pPr>
                <a:defRPr/>
              </a:pPr>
              <a:t>20</a:t>
            </a:fld>
            <a:endParaRPr lang="ru-RU" smtClean="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Добавляем в урок тропарь праздника, и таким образом перекидываем мостик от Священного Писания к Богослужению.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6963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6963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FFFB2-F8BA-4D46-AF48-5BE5FF2129BD}" type="slidenum">
              <a:rPr lang="ru-RU" smtClean="0"/>
              <a:pPr>
                <a:defRPr/>
              </a:pPr>
              <a:t>21</a:t>
            </a:fld>
            <a:endParaRPr lang="ru-RU" smtClean="0"/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 Рабочих Листах по Литургике вновь наглядно представлены события Священной истории, но уже в соотнесении с соответствующими моментами Богослужения. Здесь мы записываем, что событие Вознесения вспоминается на Литургии в момент Последнего явления Святых Даров.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066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E8FEE5-1112-44C0-BF18-9B4B7129A945}" type="slidenum">
              <a:rPr lang="ru-RU" smtClean="0"/>
              <a:pPr>
                <a:defRPr/>
              </a:pPr>
              <a:t>22</a:t>
            </a:fld>
            <a:endParaRPr lang="ru-RU" smtClean="0"/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И, наконец, в выпускном курсе «Катехизиса», разбирая событие Вознесения с догматической точки зрения, в Рабочий Лист мы будем вписывать пояснения основных положений Символа веры: что означают выражения </a:t>
            </a:r>
            <a:r>
              <a:rPr lang="ru-RU" i="1" smtClean="0"/>
              <a:t>«восшедшаго на небеса» </a:t>
            </a:r>
            <a:r>
              <a:rPr lang="ru-RU" smtClean="0"/>
              <a:t>и </a:t>
            </a:r>
            <a:r>
              <a:rPr lang="ru-RU" i="1" smtClean="0"/>
              <a:t>«седяща одесную Отца».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168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168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5E6D81-0F83-40F6-8694-743D947905F6}" type="slidenum">
              <a:rPr lang="ru-RU" smtClean="0"/>
              <a:pPr>
                <a:defRPr/>
              </a:pPr>
              <a:t>23</a:t>
            </a:fld>
            <a:endParaRPr lang="ru-RU" smtClean="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Таков общий принцип, использованный при составлении пособий - первоначальное знакомство, затем с каждым годом более углублённое погружение. Проследим еще принцип концентра в уроках, посвященным Заповедям  Божиим.</a:t>
            </a:r>
            <a:r>
              <a:rPr lang="ru-RU" b="1" smtClean="0"/>
              <a:t> </a:t>
            </a:r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270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270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0D338B-539F-4B50-A676-73DB893639C5}" type="slidenum">
              <a:rPr lang="ru-RU" smtClean="0"/>
              <a:pPr>
                <a:defRPr/>
              </a:pPr>
              <a:t>24</a:t>
            </a:fld>
            <a:endParaRPr lang="ru-RU" smtClean="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Третьеклассники, слушающие курс «Ветхозаветной истории», находятся еще на стадии установления взаимоотношений со сверстниками.  Как первобытное человечество нуждалось в регламентировании отношений с ближними посредством простейших 10 Заповедей, так и дети в этом возрасте нуждаются в научении элементарным нормам поведения - </a:t>
            </a:r>
            <a:r>
              <a:rPr lang="ru-RU" i="1" smtClean="0"/>
              <a:t>«не убий, не укради»</a:t>
            </a:r>
            <a:r>
              <a:rPr lang="ru-RU" smtClean="0"/>
              <a:t>, но уже здесь мы задаем перспективу роста до христианской нравственности и отражаем это в Рабочем Листе. Обращаем внимание на то, что даже Моисеев Закон запрещает не только греховное </a:t>
            </a:r>
            <a:r>
              <a:rPr lang="ru-RU" b="1" smtClean="0"/>
              <a:t>действие</a:t>
            </a:r>
            <a:r>
              <a:rPr lang="ru-RU" smtClean="0"/>
              <a:t>, но и греховные </a:t>
            </a:r>
            <a:r>
              <a:rPr lang="ru-RU" b="1" smtClean="0"/>
              <a:t>слов</a:t>
            </a:r>
            <a:r>
              <a:rPr lang="ru-RU" smtClean="0"/>
              <a:t>а </a:t>
            </a:r>
            <a:r>
              <a:rPr lang="ru-RU" i="1" smtClean="0"/>
              <a:t>(Не лжесвидетельствуй)</a:t>
            </a:r>
            <a:r>
              <a:rPr lang="ru-RU" smtClean="0"/>
              <a:t> и даже греховные </a:t>
            </a:r>
            <a:r>
              <a:rPr lang="ru-RU" b="1" smtClean="0"/>
              <a:t>мысли</a:t>
            </a:r>
            <a:r>
              <a:rPr lang="ru-RU" smtClean="0"/>
              <a:t> </a:t>
            </a:r>
            <a:r>
              <a:rPr lang="ru-RU" i="1" smtClean="0"/>
              <a:t>(Не завидуй).</a:t>
            </a:r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373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373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27BA48-4E3D-4099-A201-AFF791CCDD30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Через год в Рабочих Листах по Новому Завету ветхозаветные заповеди в таблице наглядно сопоставляем с новозаветными. Записывая главные тезисы, акцентируемся на том, насколько выше мораль Нагорной проповеди по сравнению с Синайским законом.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475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25788A-D98A-4C90-A6FA-39B013886A45}" type="slidenum">
              <a:rPr lang="ru-RU" smtClean="0"/>
              <a:pPr>
                <a:defRPr/>
              </a:pPr>
              <a:t>26</a:t>
            </a:fld>
            <a:endParaRPr lang="ru-RU" smtClean="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Еще через год мы вернемся к этой теме уже в курсе Церковной истории, когда будем разбирать с шестиклассниками «Слово о Законе и благодати митрополита Илариона». И вновь сопоставим Ветхий и Новый Завет, но уже в таких категориях, как «Закон» и «Благодать».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BB5A1E-A343-4958-B963-F7BF5FB6E98A}" type="slidenum">
              <a:rPr lang="ru-RU" smtClean="0"/>
              <a:pPr>
                <a:defRPr/>
              </a:pPr>
              <a:t>27</a:t>
            </a:fld>
            <a:endParaRPr lang="ru-RU" smtClean="0"/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Построенный таким образом Комплект Рабочих Листов,  рассчитанный на 7 лет обучения, включает:</a:t>
            </a:r>
          </a:p>
          <a:p>
            <a:pPr marL="228600" indent="-228600" eaLnBrk="1" hangingPunct="1"/>
            <a:r>
              <a:rPr lang="ru-RU" smtClean="0"/>
              <a:t>Начальный курс «Храмоведение» для 1 класса,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680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F64BC-602C-41CF-871F-A028FA42C2D2}" type="slidenum">
              <a:rPr lang="ru-RU" smtClean="0"/>
              <a:pPr>
                <a:defRPr/>
              </a:pPr>
              <a:t>29</a:t>
            </a:fld>
            <a:endParaRPr lang="ru-RU" smtClean="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Авторский курс «Иконостас» для 2 класса,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782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782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6EBB6-5080-4B09-8731-26BEBEA311FE}" type="slidenum">
              <a:rPr lang="ru-RU" smtClean="0"/>
              <a:pPr>
                <a:defRPr/>
              </a:pPr>
              <a:t>30</a:t>
            </a:fld>
            <a:endParaRPr lang="ru-RU" smtClean="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 котором мы в течение года заполняем бумажную модель иконостаса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Называется наш комплект, также как и наша школа «Вертоград». </a:t>
            </a:r>
          </a:p>
          <a:p>
            <a:r>
              <a:rPr lang="ru-RU" smtClean="0"/>
              <a:t>Старославянское слово </a:t>
            </a:r>
            <a:r>
              <a:rPr lang="ru-RU" i="1" smtClean="0"/>
              <a:t>«вертоград»</a:t>
            </a:r>
            <a:r>
              <a:rPr lang="ru-RU" smtClean="0"/>
              <a:t> означает </a:t>
            </a:r>
            <a:r>
              <a:rPr lang="ru-RU" i="1" smtClean="0"/>
              <a:t>«сад, виноградник»</a:t>
            </a:r>
            <a:endParaRPr lang="ru-RU" smtClean="0"/>
          </a:p>
          <a:p>
            <a:r>
              <a:rPr lang="ru-RU" smtClean="0"/>
              <a:t>Почему мы взяли себе такое имя? Этот символ в Православии многозначен.</a:t>
            </a:r>
          </a:p>
          <a:p>
            <a:r>
              <a:rPr lang="ru-RU" i="1" smtClean="0"/>
              <a:t>Во-первых,</a:t>
            </a:r>
            <a:r>
              <a:rPr lang="ru-RU" smtClean="0"/>
              <a:t> Сам Господь говорит о Себе в Евангелии: </a:t>
            </a:r>
            <a:r>
              <a:rPr lang="ru-RU" i="1" smtClean="0"/>
              <a:t>«Я - истинная виноградная лоза, а Отец Мой – виноградарь» (Ин 15:1). «Я есмь лоза, а вы ветви; кто пребывает во Мне, и Я в нем, тот приносит много плода; ибо без Меня не можете делать ничего». Ин 15:5</a:t>
            </a:r>
            <a:endParaRPr lang="ru-RU" smtClean="0"/>
          </a:p>
          <a:p>
            <a:r>
              <a:rPr lang="ru-RU" i="1" smtClean="0"/>
              <a:t>Во-вторых,</a:t>
            </a:r>
            <a:r>
              <a:rPr lang="ru-RU" smtClean="0"/>
              <a:t> нам кажется весьма органичным, что воскресная школа, выросшая при храме в городе биологов, называется садом.</a:t>
            </a:r>
          </a:p>
          <a:p>
            <a:r>
              <a:rPr lang="ru-RU" smtClean="0"/>
              <a:t>Но позднее для нас открылся еще один смысл нашего названия. Оказывается, существует икона Богородицы «Вертоград заключенный» кисти Никиты Павловца,  иконописца Оружейной палаты конца XVII в. </a:t>
            </a:r>
          </a:p>
          <a:p>
            <a:r>
              <a:rPr lang="ru-RU" smtClean="0"/>
              <a:t>Сюжет ее навеян библейской Песнью Песней:</a:t>
            </a:r>
          </a:p>
          <a:p>
            <a:r>
              <a:rPr lang="ru-RU" i="1" smtClean="0"/>
              <a:t>«Запертый сад — сестра моя, невеста, заключенный колодезь, запечатанный источник» (Песнь Песней 4:12).</a:t>
            </a:r>
            <a:r>
              <a:rPr lang="ru-RU" smtClean="0"/>
              <a:t> Образ «заключенного сада» (</a:t>
            </a:r>
            <a:r>
              <a:rPr lang="en-US" smtClean="0"/>
              <a:t>hortus conclusus</a:t>
            </a:r>
            <a:r>
              <a:rPr lang="ru-RU" smtClean="0"/>
              <a:t>) был популярен в западноевропейском средневековом искусстве и имел два значения.</a:t>
            </a:r>
          </a:p>
          <a:p>
            <a:r>
              <a:rPr lang="ru-RU" smtClean="0"/>
              <a:t>Во-первых,  «заключенный сад» символизирует непорочность Девы Марии;</a:t>
            </a:r>
          </a:p>
          <a:p>
            <a:r>
              <a:rPr lang="ru-RU" smtClean="0"/>
              <a:t>а во-вторых, это - образ райского сада, огражденного с четырех сторон библейскими реками от внешнего неустроенного еще тогда мира, от хаоса; сад, в котором еще не было греха.</a:t>
            </a:r>
          </a:p>
          <a:p>
            <a:r>
              <a:rPr lang="ru-RU" smtClean="0"/>
              <a:t>Жизнь покажет, кого мы вырастим в своем саду, но, я думаю, что наше имя отражает намерение создать такой островок непорочности, оградить хотя бы на время занятий детей от внешнего хаоса.</a:t>
            </a:r>
          </a:p>
          <a:p>
            <a:r>
              <a:rPr lang="ru-RU" smtClean="0"/>
              <a:t>Икона Никиты Павловца не могла не вдохновить нас, и мы попытались создать свою школьную икону, которая теперь непременно присутствует на наших молебнах.</a:t>
            </a:r>
          </a:p>
          <a:p>
            <a:r>
              <a:rPr lang="ru-RU" smtClean="0"/>
              <a:t>Надеемся, что это название вдохновит и вас, дорогие коллеги, на то, чтобы взращивать в своих садах достойные плоды.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59C63-5EF7-410B-8BFF-6A8E57DFDE2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885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885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63DD4A-4176-437C-A4C4-5FD7B300C762}" type="slidenum">
              <a:rPr lang="ru-RU" smtClean="0"/>
              <a:pPr>
                <a:defRPr/>
              </a:pPr>
              <a:t>31</a:t>
            </a:fld>
            <a:endParaRPr lang="ru-RU" smtClean="0"/>
          </a:p>
        </p:txBody>
      </p:sp>
      <p:sp>
        <p:nvSpPr>
          <p:cNvPr id="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И изучаем отдельные события ветхозаветной истории по праотеческому и пророческому ярусам, новозаветной - по праздничному и местному ярусам, и далее эпизоды истории церковной по образам деисусного ряда.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7987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7987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7ACF7-C15C-4A9D-8667-7B60E2AAB6F1}" type="slidenum">
              <a:rPr lang="ru-RU" smtClean="0"/>
              <a:pPr>
                <a:defRPr/>
              </a:pPr>
              <a:t>32</a:t>
            </a:fld>
            <a:endParaRPr lang="ru-RU" smtClean="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От «священной истории в красках» переходим к «священной истории в слове» - Библейской истории Ветхого и Нового Завета,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8089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8090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F86E79-FF3B-4A61-AE6F-76FD2727B65A}" type="slidenum">
              <a:rPr lang="ru-RU" smtClean="0"/>
              <a:pPr>
                <a:defRPr/>
              </a:pPr>
              <a:t>33</a:t>
            </a:fld>
            <a:endParaRPr lang="ru-RU" smtClean="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сопровождаемым параллельным изучением Церковнославянского языка.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8192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06F9E6-ACE0-4579-9CFE-25381A1031B6}" type="slidenum">
              <a:rPr lang="ru-RU" smtClean="0"/>
              <a:pPr>
                <a:defRPr/>
              </a:pPr>
              <a:t>34</a:t>
            </a:fld>
            <a:endParaRPr lang="ru-RU" smtClean="0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к продолжению Священной истории в Истории Церковной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8294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8294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0FA79E-3A33-4BA9-BECE-983F84CAA488}" type="slidenum">
              <a:rPr lang="ru-RU" smtClean="0"/>
              <a:pPr>
                <a:defRPr/>
              </a:pPr>
              <a:t>35</a:t>
            </a:fld>
            <a:endParaRPr lang="ru-RU" smtClean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к «проживанию Библейской истории в Богослужебной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8397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8397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C8CFD-669E-4A08-8A21-6C550F35EC76}" type="slidenum">
              <a:rPr lang="ru-RU" smtClean="0"/>
              <a:pPr>
                <a:defRPr/>
              </a:pPr>
              <a:t>36</a:t>
            </a:fld>
            <a:endParaRPr lang="ru-RU" smtClean="0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и Т</a:t>
            </a:r>
            <a:r>
              <a:rPr lang="ru-RU" b="1" smtClean="0"/>
              <a:t>а</a:t>
            </a:r>
            <a:r>
              <a:rPr lang="ru-RU" smtClean="0"/>
              <a:t>инственной жизни Церкви. (Разбираем Таинства и Символ веры в курсе Катехизиса).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Каждый предмет включает в себя Рабочую тетрадь, Конспект учителя и Сборник тестов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6274FA-C3C0-4037-839A-630FBFBE6663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К комплекту прилагается брошюра «Методические рекомендации для учителей», в которой подробно расписана теоретическая часть «Особенности православной педагогики», подробно разбирается каждый раздел Закона Божия, указан общий список литературы и предлагаются темы для бесед с батюшкой.</a:t>
            </a:r>
          </a:p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88AFA-F762-4386-8951-D0430726512C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8499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8499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C8E2AE-5CC7-4B0E-BF5C-A47BD2233CB1}" type="slidenum">
              <a:rPr lang="ru-RU" smtClean="0"/>
              <a:pPr>
                <a:defRPr/>
              </a:pPr>
              <a:t>39</a:t>
            </a:fld>
            <a:endParaRPr lang="ru-RU" smtClean="0"/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Создавая учебный комплект, мы пытались следовать совету святого Иоанна Кронштадского: </a:t>
            </a:r>
            <a:r>
              <a:rPr lang="ru-RU" i="1" smtClean="0"/>
              <a:t>«из безграничной области знаний выбрать самое необходимое и привести это в стройную систему, чтобы из знаний образовалось в душах детей стройное согласие».</a:t>
            </a:r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8499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8499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3F7577-5F2F-468E-8C7C-D8679B6851A9}" type="slidenum">
              <a:rPr lang="ru-RU" smtClean="0"/>
              <a:pPr>
                <a:defRPr/>
              </a:pPr>
              <a:t>40</a:t>
            </a:fld>
            <a:endParaRPr lang="ru-RU" smtClean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Создавая учебный комплект, мы пытались следовать совету святого Иоанна Кронштадского: </a:t>
            </a:r>
            <a:r>
              <a:rPr lang="ru-RU" i="1" smtClean="0"/>
              <a:t>«из безграничной области знаний выбрать самое необходимое и привести это в стройную систему, чтобы из знаний образовалось в душах детей стройное согласие».</a:t>
            </a:r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5120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EE43B4-A311-4145-B7FF-2843ADD809FC}" type="slidenum">
              <a:rPr lang="ru-RU" smtClean="0"/>
              <a:pPr>
                <a:defRPr/>
              </a:pPr>
              <a:t>4</a:t>
            </a:fld>
            <a:endParaRPr lang="ru-RU" smtClean="0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Главная задача воскресной школы - ввести детей в жизнь Церкви, но «Воцерковить - означает научить не только жить по-христиански, но и мыслить по-христиански».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8704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8704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E2E245-6BEB-4566-959A-0657C7EDBDEB}" type="slidenum">
              <a:rPr lang="ru-RU" smtClean="0"/>
              <a:pPr>
                <a:defRPr/>
              </a:pPr>
              <a:t>41</a:t>
            </a:fld>
            <a:endParaRPr lang="ru-RU" smtClean="0"/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 2009 г. были представлены в качестве выпускной квалификационной работы на Высших богословских курсах при МПДА и рекомендованы к изданию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Издание прошло экспертизу в ОРОиК РПЦ</a:t>
            </a:r>
          </a:p>
          <a:p>
            <a:r>
              <a:rPr lang="ru-RU" smtClean="0"/>
              <a:t>Рецензенты: протоиерей Виктор Дорофеев, кандидат богословия, заведующий методическим кабинетом ОРОиК Московской епархии; </a:t>
            </a:r>
          </a:p>
          <a:p>
            <a:r>
              <a:rPr lang="ru-RU" smtClean="0"/>
              <a:t>С.М. Шестакова, канд. философских наук, специалист по среднему образованию ОРОиК РПЦ.</a:t>
            </a:r>
          </a:p>
          <a:p>
            <a:r>
              <a:rPr lang="ru-RU" smtClean="0"/>
              <a:t>Был дан гриф ОРОиК РПЦ и гриф Издательского Совета РПЦ. Можно смело использовать эти комплекты в воскресных школах и по возможности в общеобразовательных школах.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3D2FDD-A615-4B72-BC81-647554728D12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 2011 г. Учебно-методический комплект «Вертоград» признан победителем Всероссийского конкурса «За нравственный подвиг учителя».</a:t>
            </a:r>
          </a:p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9BCC7-D509-4E81-AEB1-D57D44FEA2B4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 2011 г. Учебно-методический комплект «Вертоград» признан победителем Всероссийского конкурса «За нравственный подвиг учителя».</a:t>
            </a:r>
          </a:p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6381C9-7937-410E-96F5-475E7A056D84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8909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8909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86616-34F1-476E-958E-D0010368BCA0}" type="slidenum">
              <a:rPr lang="ru-RU" smtClean="0"/>
              <a:pPr>
                <a:defRPr/>
              </a:pPr>
              <a:t>45</a:t>
            </a:fld>
            <a:endParaRPr lang="ru-RU" smtClean="0"/>
          </a:p>
        </p:txBody>
      </p:sp>
      <p:sp>
        <p:nvSpPr>
          <p:cNvPr id="107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 заключение процитирую православного педагога Людмилу Сурову </a:t>
            </a:r>
            <a:r>
              <a:rPr lang="ru-RU" i="1" smtClean="0"/>
              <a:t>«Знания о Церкви дать ребенку не трудно, важно начать вместе с ним его духовный путь, то есть труды строительства себя по образу и подобию Божию»</a:t>
            </a:r>
            <a:r>
              <a:rPr lang="ru-RU" smtClean="0"/>
              <a:t>.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9011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9011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1F1CE-B486-40BC-96BF-2AB186F274CE}" type="slidenum">
              <a:rPr lang="ru-RU" smtClean="0"/>
              <a:pPr>
                <a:defRPr/>
              </a:pPr>
              <a:t>46</a:t>
            </a:fld>
            <a:endParaRPr lang="ru-RU" smtClean="0"/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С этим невозможно не согласиться, но, все же сам процесс передачи знаний для детей должен быть увлекательным и качественным. К этому мы стремились, изготавливая свои пособия.  Благодарю за внимание.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8806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8806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A4F0D8-3717-41D9-A358-CBF054A119EC}" type="slidenum">
              <a:rPr lang="ru-RU" smtClean="0"/>
              <a:pPr>
                <a:defRPr/>
              </a:pPr>
              <a:t>47</a:t>
            </a:fld>
            <a:endParaRPr lang="ru-RU" smtClean="0"/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Желающие могут приобрести комплекты, связавшись с издателями: +7(495) 649-18-06, </a:t>
            </a:r>
            <a:r>
              <a:rPr lang="ru-RU" u="sng" smtClean="0">
                <a:hlinkClick r:id="rId3"/>
              </a:rPr>
              <a:t>prav.obrazovanie@gmail.com</a:t>
            </a:r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FFEDA-54BC-4EE7-92FA-6A5E7EBC778A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64ACB9-1D4C-4B90-BFA0-5E6A1D1F44DB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Несмотря на появившееся в последнее время достаточное количество учебников по Закону Божию и Основам Православной культуры, в своей воскресной школе мы испытывали некоторое затруднение в плане наиболее увлекательной подачи материала на уроках. Мы знакомились со всеми выходившими в свет пособиями. Они оказывали нам большую помощь, но не удовлетворяли в полноте всем нашим потребностям. Во-первых, имеющиеся пособия не охватывали всего курса Воскресной школы.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5325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A09C67-0E5E-4A13-83A8-2DCF3D1AB0CF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Во-вторых, одни  представляли собой скорее учебники,  другие - Рабочие тетради. Нам же необходим был синтез того и другого. Рабочий Лист, по нашему замыслу, должен был быть самодостаточным, не требующим привлечения дополнительных учебников, и в то же время включать ученика в активную работу. Наши идеи воплотились первоначально в форме т.н. Рабочих Листов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E0C341-9F3B-479E-96A1-509B7514FB4C}" type="slidenum">
              <a:rPr lang="ru-RU" smtClean="0"/>
              <a:pPr>
                <a:defRPr/>
              </a:pPr>
              <a:t>7</a:t>
            </a:fld>
            <a:endParaRPr lang="ru-RU" smtClean="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Рабочий Лист представляет собой схематичный конспект урока. В нем предусмотрены пустые строчки для записи</a:t>
            </a:r>
            <a:r>
              <a:rPr lang="ru-RU" b="1" smtClean="0"/>
              <a:t> </a:t>
            </a:r>
            <a:r>
              <a:rPr lang="ru-RU" smtClean="0"/>
              <a:t>ключевых слов, определений, тезисов, т.е. того, на чем необходимо сконцентрировать особое внимание.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5632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34616A-B81E-412C-AACE-7CB0532508EC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Активно используем таблицы, особенно там, где необходимо сравнение, сопоставление.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Захарова Л.А. Учебные пособия для воскресных школ</a:t>
            </a:r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Доклад и презентация на XIX Рождественских Чтениях. 26.01.2011</a:t>
            </a:r>
          </a:p>
        </p:txBody>
      </p:sp>
      <p:sp>
        <p:nvSpPr>
          <p:cNvPr id="5734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C96D78-667B-400D-81D7-112DA6EFDA3B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/>
              <a:t>Дополнением к Уроку служит тест по пройденной теме. Тесты разработаны в форме, позволяющей потратить на повторение прошлой темы не более 10-15 минут в начале урока и охватить опросом весь класс.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BCCCB-1C2E-47AB-A36E-5E76CD4097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D41C4-A53D-449C-A215-EA687619D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7B8C4-F2AD-4A17-88BB-B540D8A53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39E49-9714-4495-946D-ECDEF16EA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B98CF-0140-4868-8E16-D94D1BE4A7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DA405-837E-499D-AC04-431359F17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5B1BF-08B9-4513-82C1-74D83AF144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C7AE7-9FC6-4B50-9569-E252D9440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98598-A1A1-49A7-BF13-9571F7FEA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87ED0-8B95-44D9-AEC3-1FB2E4E0B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C7313-1180-4B0C-8CAF-D4A1DB7EDD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49BBE-CF21-409C-B17D-87F413607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04FBD-F2EC-4CC3-B366-D5D32B57A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FFF951C-957F-4C60-8E75-EBEE48B21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prav.obrazovanie@gmail.com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zahlar@yandex.ru&#1047;&#1072;&#1093;&#1072;&#1088;&#1086;&#1074;&#1072;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armih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5" y="339725"/>
            <a:ext cx="8629650" cy="4248150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УЧЕБНО-МЕТОДИЧЕСКИЙ КОМПЛЕКТ </a:t>
            </a: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«ВЕРТОГРАД»</a:t>
            </a:r>
            <a:endParaRPr lang="ru-RU" sz="6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4913" y="4964113"/>
            <a:ext cx="7702550" cy="1692275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Захарова Л.А.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директор воскресной школы «Вертоград» г.Пущино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29" name="Group 25"/>
          <p:cNvGraphicFramePr>
            <a:graphicFrameLocks noGrp="1"/>
          </p:cNvGraphicFramePr>
          <p:nvPr>
            <p:ph/>
          </p:nvPr>
        </p:nvGraphicFramePr>
        <p:xfrm>
          <a:off x="457200" y="514350"/>
          <a:ext cx="8229600" cy="5827713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290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класс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класс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класс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класс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класс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класс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класс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класс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6339" name="Picture 35" descr="00-Иконостас ОБЛОЖКА"/>
          <p:cNvPicPr>
            <a:picLocks noChangeAspect="1" noChangeArrowheads="1"/>
          </p:cNvPicPr>
          <p:nvPr/>
        </p:nvPicPr>
        <p:blipFill>
          <a:blip r:embed="rId3"/>
          <a:srcRect l="9525" t="3368" r="3334" b="5051"/>
          <a:stretch>
            <a:fillRect/>
          </a:stretch>
        </p:blipFill>
        <p:spPr bwMode="auto">
          <a:xfrm>
            <a:off x="2632075" y="608013"/>
            <a:ext cx="181768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40" name="Picture 36" descr="00-Катехизис ОБЛОЖКА"/>
          <p:cNvPicPr>
            <a:picLocks noChangeAspect="1" noChangeArrowheads="1"/>
          </p:cNvPicPr>
          <p:nvPr/>
        </p:nvPicPr>
        <p:blipFill>
          <a:blip r:embed="rId4"/>
          <a:srcRect l="9525" t="3368" r="3334" b="5051"/>
          <a:stretch>
            <a:fillRect/>
          </a:stretch>
        </p:blipFill>
        <p:spPr bwMode="auto">
          <a:xfrm>
            <a:off x="6738938" y="3502025"/>
            <a:ext cx="1817687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41" name="Picture 37" descr="00-ИЦ ОБЛОЖКА"/>
          <p:cNvPicPr>
            <a:picLocks noChangeAspect="1" noChangeArrowheads="1"/>
          </p:cNvPicPr>
          <p:nvPr/>
        </p:nvPicPr>
        <p:blipFill>
          <a:blip r:embed="rId5"/>
          <a:srcRect l="9525" t="3368" r="3334" b="5051"/>
          <a:stretch>
            <a:fillRect/>
          </a:stretch>
        </p:blipFill>
        <p:spPr bwMode="auto">
          <a:xfrm>
            <a:off x="2589213" y="3487738"/>
            <a:ext cx="1817687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42" name="Picture 38" descr="00-БС Литургия ОБЛОЖКА"/>
          <p:cNvPicPr>
            <a:picLocks noChangeAspect="1" noChangeArrowheads="1"/>
          </p:cNvPicPr>
          <p:nvPr/>
        </p:nvPicPr>
        <p:blipFill>
          <a:blip r:embed="rId6"/>
          <a:srcRect l="9525" t="3368" r="3334" b="5051"/>
          <a:stretch>
            <a:fillRect/>
          </a:stretch>
        </p:blipFill>
        <p:spPr bwMode="auto">
          <a:xfrm>
            <a:off x="4699000" y="3490913"/>
            <a:ext cx="181768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43" name="Picture 39" descr="00-ЦСЯ ОБЛОЖКА"/>
          <p:cNvPicPr>
            <a:picLocks noChangeAspect="1" noChangeArrowheads="1"/>
          </p:cNvPicPr>
          <p:nvPr/>
        </p:nvPicPr>
        <p:blipFill>
          <a:blip r:embed="rId7"/>
          <a:srcRect l="9525" t="3368" r="3334" b="5051"/>
          <a:stretch>
            <a:fillRect/>
          </a:stretch>
        </p:blipFill>
        <p:spPr bwMode="auto">
          <a:xfrm>
            <a:off x="579438" y="3500438"/>
            <a:ext cx="1817687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44" name="Picture 40" descr="00-НЗ в 2 частях ОБЛОЖКА 1"/>
          <p:cNvPicPr>
            <a:picLocks noChangeAspect="1" noChangeArrowheads="1"/>
          </p:cNvPicPr>
          <p:nvPr/>
        </p:nvPicPr>
        <p:blipFill>
          <a:blip r:embed="rId8"/>
          <a:srcRect l="9525" t="3368" r="3334" b="5051"/>
          <a:stretch>
            <a:fillRect/>
          </a:stretch>
        </p:blipFill>
        <p:spPr bwMode="auto">
          <a:xfrm>
            <a:off x="6740525" y="595313"/>
            <a:ext cx="181768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45" name="Picture 41" descr="00-ОБЛОЖКА Храмоведение"/>
          <p:cNvPicPr>
            <a:picLocks noChangeAspect="1" noChangeArrowheads="1"/>
          </p:cNvPicPr>
          <p:nvPr/>
        </p:nvPicPr>
        <p:blipFill>
          <a:blip r:embed="rId9"/>
          <a:srcRect l="9525" t="3368" r="3334" b="5051"/>
          <a:stretch>
            <a:fillRect/>
          </a:stretch>
        </p:blipFill>
        <p:spPr bwMode="auto">
          <a:xfrm>
            <a:off x="566738" y="563563"/>
            <a:ext cx="1817687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46" name="Picture 42" descr="00-ОБЛОЖКА Ветхий Завет"/>
          <p:cNvPicPr>
            <a:picLocks noChangeAspect="1" noChangeArrowheads="1"/>
          </p:cNvPicPr>
          <p:nvPr/>
        </p:nvPicPr>
        <p:blipFill>
          <a:blip r:embed="rId10"/>
          <a:srcRect l="9525" t="3368" r="3334" b="5051"/>
          <a:stretch>
            <a:fillRect/>
          </a:stretch>
        </p:blipFill>
        <p:spPr bwMode="auto">
          <a:xfrm>
            <a:off x="4691063" y="609600"/>
            <a:ext cx="1817687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6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6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6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6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6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6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6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6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6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6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6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6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ИДЕЯ КОНЦЕНТРА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79388" y="1341438"/>
            <a:ext cx="882015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«В приготовительном классе сообщаются начальные сведения о предметах, </a:t>
            </a:r>
          </a:p>
          <a:p>
            <a:pPr>
              <a:defRPr/>
            </a:pPr>
            <a:r>
              <a:rPr lang="ru-RU" sz="44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затем к их изучению школа неоднократно возвращается»</a:t>
            </a:r>
            <a:r>
              <a:rPr lang="ru-RU" sz="44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.</a:t>
            </a:r>
            <a:r>
              <a:rPr lang="ru-RU" sz="4400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endParaRPr lang="ru-RU" sz="4400" i="1" dirty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r">
              <a:defRPr/>
            </a:pPr>
            <a:r>
              <a:rPr lang="ru-RU" sz="3600" i="1" dirty="0" err="1">
                <a:cs typeface="+mn-cs"/>
              </a:rPr>
              <a:t>прот</a:t>
            </a:r>
            <a:r>
              <a:rPr lang="ru-RU" sz="3600" i="1" dirty="0">
                <a:cs typeface="+mn-cs"/>
              </a:rPr>
              <a:t>. В.Зеньковский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ХРАМОВЕДЕНИЕ</a:t>
            </a:r>
          </a:p>
        </p:txBody>
      </p:sp>
      <p:pic>
        <p:nvPicPr>
          <p:cNvPr id="39938" name="Picture 8" descr="Слайд Храмоведение1"/>
          <p:cNvPicPr>
            <a:picLocks noChangeAspect="1" noChangeArrowheads="1"/>
          </p:cNvPicPr>
          <p:nvPr/>
        </p:nvPicPr>
        <p:blipFill>
          <a:blip r:embed="rId3"/>
          <a:srcRect l="6734" t="9525" r="6734" b="9525"/>
          <a:stretch>
            <a:fillRect/>
          </a:stretch>
        </p:blipFill>
        <p:spPr bwMode="auto">
          <a:xfrm>
            <a:off x="219075" y="944563"/>
            <a:ext cx="8705850" cy="575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11" name="Picture 11" descr="Слайд Храмоведение раскраш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3888" y="4154488"/>
            <a:ext cx="1925637" cy="216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36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858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ИКОНОСТАС</a:t>
            </a:r>
          </a:p>
        </p:txBody>
      </p:sp>
      <p:pic>
        <p:nvPicPr>
          <p:cNvPr id="41986" name="Picture 5" descr="Слайд Иконостас1-0"/>
          <p:cNvPicPr>
            <a:picLocks noChangeAspect="1" noChangeArrowheads="1"/>
          </p:cNvPicPr>
          <p:nvPr/>
        </p:nvPicPr>
        <p:blipFill>
          <a:blip r:embed="rId3"/>
          <a:srcRect l="5051" t="9525" r="5051" b="19051"/>
          <a:stretch>
            <a:fillRect/>
          </a:stretch>
        </p:blipFill>
        <p:spPr bwMode="auto">
          <a:xfrm>
            <a:off x="87313" y="1520825"/>
            <a:ext cx="8967787" cy="5037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4630" name="Picture 6" descr="Слайд Иконостас1"/>
          <p:cNvPicPr>
            <a:picLocks noChangeAspect="1" noChangeArrowheads="1"/>
          </p:cNvPicPr>
          <p:nvPr/>
        </p:nvPicPr>
        <p:blipFill>
          <a:blip r:embed="rId4"/>
          <a:srcRect l="5051" t="9525" r="5051" b="19051"/>
          <a:stretch>
            <a:fillRect/>
          </a:stretch>
        </p:blipFill>
        <p:spPr bwMode="auto">
          <a:xfrm>
            <a:off x="85725" y="1520825"/>
            <a:ext cx="8972550" cy="504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787400" y="5124450"/>
            <a:ext cx="7005638" cy="12128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50825" y="296863"/>
            <a:ext cx="860583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C00000"/>
                </a:solidFill>
                <a:latin typeface="+mn-lt"/>
              </a:rPr>
              <a:t>ИКОНОСТАС –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C00000"/>
                </a:solidFill>
                <a:latin typeface="+mn-lt"/>
              </a:rPr>
              <a:t>СВЯЩЕННАЯ ИСТОРИЯ В КРАСКАХ</a:t>
            </a:r>
          </a:p>
        </p:txBody>
      </p:sp>
      <p:pic>
        <p:nvPicPr>
          <p:cNvPr id="44034" name="Picture 42" descr="Слайд Иконостас2"/>
          <p:cNvPicPr>
            <a:picLocks noChangeAspect="1" noChangeArrowheads="1"/>
          </p:cNvPicPr>
          <p:nvPr/>
        </p:nvPicPr>
        <p:blipFill>
          <a:blip r:embed="rId3"/>
          <a:srcRect l="2827" t="8334" r="2458" b="17764"/>
          <a:stretch>
            <a:fillRect/>
          </a:stretch>
        </p:blipFill>
        <p:spPr bwMode="auto">
          <a:xfrm>
            <a:off x="168275" y="1754188"/>
            <a:ext cx="88058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83" name="Picture 43" descr="10-Вознес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44963"/>
            <a:ext cx="1420813" cy="1982787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НОВЫЙ ЗАВЕТ</a:t>
            </a:r>
          </a:p>
        </p:txBody>
      </p:sp>
      <p:pic>
        <p:nvPicPr>
          <p:cNvPr id="46082" name="Picture 7" descr="Слайд НЗ 0-0"/>
          <p:cNvPicPr>
            <a:picLocks noChangeAspect="1" noChangeArrowheads="1"/>
          </p:cNvPicPr>
          <p:nvPr/>
        </p:nvPicPr>
        <p:blipFill>
          <a:blip r:embed="rId3"/>
          <a:srcRect l="5051" t="9525" r="5051" b="9525"/>
          <a:stretch>
            <a:fillRect/>
          </a:stretch>
        </p:blipFill>
        <p:spPr bwMode="auto">
          <a:xfrm>
            <a:off x="333375" y="1233488"/>
            <a:ext cx="8475663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5349" name="Picture 5" descr="Лев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1258888" y="1052513"/>
            <a:ext cx="1547812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5350" name="Picture 6" descr="Телец"/>
          <p:cNvPicPr>
            <a:picLocks noChangeAspect="1"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3240088" y="1016000"/>
            <a:ext cx="1465262" cy="144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/>
          <p:cNvPicPr>
            <a:picLocks noChangeAspect="1" noChangeArrowheads="1"/>
          </p:cNvPicPr>
          <p:nvPr/>
        </p:nvPicPr>
        <p:blipFill>
          <a:blip r:embed="rId3"/>
          <a:srcRect l="20479" t="10471" r="12859" b="42099"/>
          <a:stretch>
            <a:fillRect/>
          </a:stretch>
        </p:blipFill>
        <p:spPr bwMode="auto">
          <a:xfrm>
            <a:off x="250825" y="152400"/>
            <a:ext cx="6478588" cy="651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7425" y="2492375"/>
            <a:ext cx="5349875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36838"/>
            <a:ext cx="5038725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363" y="249238"/>
            <a:ext cx="55705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5"/>
          <a:srcRect r="49960"/>
          <a:stretch>
            <a:fillRect/>
          </a:stretch>
        </p:blipFill>
        <p:spPr bwMode="auto">
          <a:xfrm>
            <a:off x="219075" y="277813"/>
            <a:ext cx="3063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5"/>
          <a:srcRect l="51062"/>
          <a:stretch>
            <a:fillRect/>
          </a:stretch>
        </p:blipFill>
        <p:spPr bwMode="auto">
          <a:xfrm>
            <a:off x="5849938" y="5518150"/>
            <a:ext cx="2997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598487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НОВЫЙ ЗАВЕТ</a:t>
            </a:r>
          </a:p>
        </p:txBody>
      </p:sp>
      <p:pic>
        <p:nvPicPr>
          <p:cNvPr id="52226" name="Picture 3" descr="Слайд НЗ 0-0"/>
          <p:cNvPicPr>
            <a:picLocks noChangeAspect="1" noChangeArrowheads="1"/>
          </p:cNvPicPr>
          <p:nvPr/>
        </p:nvPicPr>
        <p:blipFill>
          <a:blip r:embed="rId3"/>
          <a:srcRect l="5051" t="9525" r="5051" b="9525"/>
          <a:stretch>
            <a:fillRect/>
          </a:stretch>
        </p:blipFill>
        <p:spPr bwMode="auto">
          <a:xfrm>
            <a:off x="333375" y="1328738"/>
            <a:ext cx="8475663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1974" name="Picture 6" descr="Слайд НЗ 0"/>
          <p:cNvPicPr>
            <a:picLocks noChangeAspect="1" noChangeArrowheads="1"/>
          </p:cNvPicPr>
          <p:nvPr/>
        </p:nvPicPr>
        <p:blipFill>
          <a:blip r:embed="rId4"/>
          <a:srcRect l="5051" t="9525" r="5051" b="9525"/>
          <a:stretch>
            <a:fillRect/>
          </a:stretch>
        </p:blipFill>
        <p:spPr bwMode="auto">
          <a:xfrm>
            <a:off x="331788" y="1323975"/>
            <a:ext cx="8478837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7575" y="168275"/>
            <a:ext cx="4186238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9225"/>
            <a:ext cx="8229600" cy="131127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НОВЫЙ ЗАВЕТ+ ЦЕРКОВНОСЛАВЯНСКИЙ ЯЗЫК</a:t>
            </a:r>
          </a:p>
        </p:txBody>
      </p:sp>
      <p:pic>
        <p:nvPicPr>
          <p:cNvPr id="54274" name="Picture 6" descr="Слайд НЗ1-0"/>
          <p:cNvPicPr>
            <a:picLocks noChangeAspect="1" noChangeArrowheads="1"/>
          </p:cNvPicPr>
          <p:nvPr/>
        </p:nvPicPr>
        <p:blipFill>
          <a:blip r:embed="rId3"/>
          <a:srcRect l="5051" t="26193" r="5051" b="9525"/>
          <a:stretch>
            <a:fillRect/>
          </a:stretch>
        </p:blipFill>
        <p:spPr bwMode="auto">
          <a:xfrm>
            <a:off x="179388" y="2297113"/>
            <a:ext cx="8785225" cy="444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5655" name="Picture 7" descr="Слайд НЗ1"/>
          <p:cNvPicPr>
            <a:picLocks noChangeAspect="1" noChangeArrowheads="1"/>
          </p:cNvPicPr>
          <p:nvPr/>
        </p:nvPicPr>
        <p:blipFill>
          <a:blip r:embed="rId4"/>
          <a:srcRect l="5051" t="26193" r="5051" b="9525"/>
          <a:stretch>
            <a:fillRect/>
          </a:stretch>
        </p:blipFill>
        <p:spPr bwMode="auto">
          <a:xfrm>
            <a:off x="177800" y="2286000"/>
            <a:ext cx="8788400" cy="444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Дом общины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11238" y="190500"/>
            <a:ext cx="7121525" cy="5395913"/>
          </a:xfrm>
        </p:spPr>
      </p:pic>
      <p:sp>
        <p:nvSpPr>
          <p:cNvPr id="28058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128588" y="5702300"/>
            <a:ext cx="8859837" cy="9191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Воскресная школа «Вертоград» </a:t>
            </a:r>
            <a:br>
              <a:rPr lang="ru-RU" sz="2800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при Михаило-Архангельском храме г. Пущино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 descr="Слайд НЗ2-0"/>
          <p:cNvPicPr>
            <a:picLocks noChangeAspect="1" noChangeArrowheads="1"/>
          </p:cNvPicPr>
          <p:nvPr/>
        </p:nvPicPr>
        <p:blipFill>
          <a:blip r:embed="rId3"/>
          <a:srcRect l="5051" t="9525" r="8417" b="16669"/>
          <a:stretch>
            <a:fillRect/>
          </a:stretch>
        </p:blipFill>
        <p:spPr bwMode="auto">
          <a:xfrm>
            <a:off x="95250" y="1160463"/>
            <a:ext cx="8953500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51" name="Picture 7" descr="Слайд НЗ2"/>
          <p:cNvPicPr>
            <a:picLocks noChangeAspect="1" noChangeArrowheads="1"/>
          </p:cNvPicPr>
          <p:nvPr/>
        </p:nvPicPr>
        <p:blipFill>
          <a:blip r:embed="rId4"/>
          <a:srcRect l="5051" t="9525" r="8417" b="16669"/>
          <a:stretch>
            <a:fillRect/>
          </a:stretch>
        </p:blipFill>
        <p:spPr bwMode="auto">
          <a:xfrm>
            <a:off x="95250" y="1162050"/>
            <a:ext cx="8953500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2563813" y="225425"/>
            <a:ext cx="4014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НОВЫЙ ЗАВЕТ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7175" y="188913"/>
            <a:ext cx="608965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БОГОСЛУЖЕНИЕ</a:t>
            </a:r>
          </a:p>
        </p:txBody>
      </p:sp>
      <p:pic>
        <p:nvPicPr>
          <p:cNvPr id="58370" name="Picture 5" descr="Слайд БС1-0"/>
          <p:cNvPicPr>
            <a:picLocks noChangeAspect="1" noChangeArrowheads="1"/>
          </p:cNvPicPr>
          <p:nvPr/>
        </p:nvPicPr>
        <p:blipFill>
          <a:blip r:embed="rId3"/>
          <a:srcRect l="5051" t="7144" r="5051" b="9525"/>
          <a:stretch>
            <a:fillRect/>
          </a:stretch>
        </p:blipFill>
        <p:spPr bwMode="auto">
          <a:xfrm>
            <a:off x="177800" y="944563"/>
            <a:ext cx="8788400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02" name="Picture 6" descr="Слайд БС1"/>
          <p:cNvPicPr>
            <a:picLocks noChangeAspect="1" noChangeArrowheads="1"/>
          </p:cNvPicPr>
          <p:nvPr/>
        </p:nvPicPr>
        <p:blipFill>
          <a:blip r:embed="rId4"/>
          <a:srcRect l="5051" t="7144" r="5051" b="9525"/>
          <a:stretch>
            <a:fillRect/>
          </a:stretch>
        </p:blipFill>
        <p:spPr bwMode="auto">
          <a:xfrm>
            <a:off x="177800" y="950913"/>
            <a:ext cx="8788400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9" descr="Слайд Катехизис-0"/>
          <p:cNvPicPr>
            <a:picLocks noChangeAspect="1" noChangeArrowheads="1"/>
          </p:cNvPicPr>
          <p:nvPr/>
        </p:nvPicPr>
        <p:blipFill>
          <a:blip r:embed="rId3"/>
          <a:srcRect l="5051" t="7144" r="5051" b="9525"/>
          <a:stretch>
            <a:fillRect/>
          </a:stretch>
        </p:blipFill>
        <p:spPr bwMode="auto">
          <a:xfrm>
            <a:off x="177800" y="873125"/>
            <a:ext cx="8788400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52546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КАТЕХИЗИС</a:t>
            </a:r>
          </a:p>
        </p:txBody>
      </p:sp>
      <p:pic>
        <p:nvPicPr>
          <p:cNvPr id="156678" name="Picture 6" descr="Слайд Катехизис"/>
          <p:cNvPicPr>
            <a:picLocks noChangeAspect="1" noChangeArrowheads="1"/>
          </p:cNvPicPr>
          <p:nvPr/>
        </p:nvPicPr>
        <p:blipFill>
          <a:blip r:embed="rId4"/>
          <a:srcRect l="5051" t="7144" r="5051" b="9525"/>
          <a:stretch>
            <a:fillRect/>
          </a:stretch>
        </p:blipFill>
        <p:spPr bwMode="auto">
          <a:xfrm>
            <a:off x="177800" y="885825"/>
            <a:ext cx="8788400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239150" y="182880"/>
          <a:ext cx="3854547" cy="3334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8544" name="Picture 16" descr="00-ОБЛОЖКА Храмоведение"/>
          <p:cNvPicPr>
            <a:picLocks noChangeAspect="1" noChangeArrowheads="1"/>
          </p:cNvPicPr>
          <p:nvPr/>
        </p:nvPicPr>
        <p:blipFill>
          <a:blip r:embed="rId7"/>
          <a:srcRect l="9525" t="3368" r="3334" b="5051"/>
          <a:stretch>
            <a:fillRect/>
          </a:stretch>
        </p:blipFill>
        <p:spPr bwMode="auto">
          <a:xfrm>
            <a:off x="255588" y="4156075"/>
            <a:ext cx="1695450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45" name="Picture 17" descr="00-Иконостас ОБЛОЖКА"/>
          <p:cNvPicPr>
            <a:picLocks noChangeAspect="1" noChangeArrowheads="1"/>
          </p:cNvPicPr>
          <p:nvPr/>
        </p:nvPicPr>
        <p:blipFill>
          <a:blip r:embed="rId8"/>
          <a:srcRect l="9525" t="3368" r="3334" b="5051"/>
          <a:stretch>
            <a:fillRect/>
          </a:stretch>
        </p:blipFill>
        <p:spPr bwMode="auto">
          <a:xfrm>
            <a:off x="1219200" y="3867150"/>
            <a:ext cx="1695450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46" name="Picture 18" descr="00-ОБЛОЖКА Ветхий Завет"/>
          <p:cNvPicPr>
            <a:picLocks noChangeAspect="1" noChangeArrowheads="1"/>
          </p:cNvPicPr>
          <p:nvPr/>
        </p:nvPicPr>
        <p:blipFill>
          <a:blip r:embed="rId9"/>
          <a:srcRect l="9525" t="3368" r="3334" b="5051"/>
          <a:stretch>
            <a:fillRect/>
          </a:stretch>
        </p:blipFill>
        <p:spPr bwMode="auto">
          <a:xfrm>
            <a:off x="2185988" y="3590925"/>
            <a:ext cx="1695450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47" name="Picture 19" descr="00-НЗ в 2 частях ОБЛОЖКА 1"/>
          <p:cNvPicPr>
            <a:picLocks noChangeAspect="1" noChangeArrowheads="1"/>
          </p:cNvPicPr>
          <p:nvPr/>
        </p:nvPicPr>
        <p:blipFill>
          <a:blip r:embed="rId10"/>
          <a:srcRect l="9525" t="3368" r="3334" b="5051"/>
          <a:stretch>
            <a:fillRect/>
          </a:stretch>
        </p:blipFill>
        <p:spPr bwMode="auto">
          <a:xfrm>
            <a:off x="3178175" y="3265488"/>
            <a:ext cx="1695450" cy="2519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48" name="Picture 20" descr="00-ЦСЯ ОБЛОЖКА"/>
          <p:cNvPicPr>
            <a:picLocks noChangeAspect="1" noChangeArrowheads="1"/>
          </p:cNvPicPr>
          <p:nvPr/>
        </p:nvPicPr>
        <p:blipFill>
          <a:blip r:embed="rId11"/>
          <a:srcRect l="9525" t="3368" r="3334" b="5051"/>
          <a:stretch>
            <a:fillRect/>
          </a:stretch>
        </p:blipFill>
        <p:spPr bwMode="auto">
          <a:xfrm>
            <a:off x="4151313" y="2973388"/>
            <a:ext cx="1695450" cy="2519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49" name="Picture 21" descr="00-ИЦ ОБЛОЖКА"/>
          <p:cNvPicPr>
            <a:picLocks noChangeAspect="1" noChangeArrowheads="1"/>
          </p:cNvPicPr>
          <p:nvPr/>
        </p:nvPicPr>
        <p:blipFill>
          <a:blip r:embed="rId12"/>
          <a:srcRect l="9525" t="3368" r="3334" b="5051"/>
          <a:stretch>
            <a:fillRect/>
          </a:stretch>
        </p:blipFill>
        <p:spPr bwMode="auto">
          <a:xfrm>
            <a:off x="5127625" y="2660650"/>
            <a:ext cx="1695450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50" name="Picture 22" descr="00-БС Литургия ОБЛОЖКА"/>
          <p:cNvPicPr>
            <a:picLocks noChangeAspect="1" noChangeArrowheads="1"/>
          </p:cNvPicPr>
          <p:nvPr/>
        </p:nvPicPr>
        <p:blipFill>
          <a:blip r:embed="rId13"/>
          <a:srcRect l="9525" t="3368" r="3334" b="5051"/>
          <a:stretch>
            <a:fillRect/>
          </a:stretch>
        </p:blipFill>
        <p:spPr bwMode="auto">
          <a:xfrm>
            <a:off x="6118225" y="2168525"/>
            <a:ext cx="1695450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51" name="Picture 23" descr="00-Катехизис ОБЛОЖКА"/>
          <p:cNvPicPr>
            <a:picLocks noChangeAspect="1" noChangeArrowheads="1"/>
          </p:cNvPicPr>
          <p:nvPr/>
        </p:nvPicPr>
        <p:blipFill>
          <a:blip r:embed="rId14"/>
          <a:srcRect l="9525" t="3368" r="3334" b="5051"/>
          <a:stretch>
            <a:fillRect/>
          </a:stretch>
        </p:blipFill>
        <p:spPr bwMode="auto">
          <a:xfrm>
            <a:off x="7170738" y="1846263"/>
            <a:ext cx="1695450" cy="2519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8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8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8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8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8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8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85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85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7" descr="Слайд ВЗ-0"/>
          <p:cNvPicPr>
            <a:picLocks noChangeAspect="1" noChangeArrowheads="1"/>
          </p:cNvPicPr>
          <p:nvPr/>
        </p:nvPicPr>
        <p:blipFill>
          <a:blip r:embed="rId3"/>
          <a:srcRect l="5051" t="7144" r="5051" b="9525"/>
          <a:stretch>
            <a:fillRect/>
          </a:stretch>
        </p:blipFill>
        <p:spPr bwMode="auto">
          <a:xfrm>
            <a:off x="179388" y="944563"/>
            <a:ext cx="8785225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38" name="Picture 18" descr="Слайд ВЗ"/>
          <p:cNvPicPr>
            <a:picLocks noChangeAspect="1" noChangeArrowheads="1"/>
          </p:cNvPicPr>
          <p:nvPr/>
        </p:nvPicPr>
        <p:blipFill>
          <a:blip r:embed="rId4"/>
          <a:srcRect l="5051" t="7144" r="5051" b="9525"/>
          <a:stretch>
            <a:fillRect/>
          </a:stretch>
        </p:blipFill>
        <p:spPr bwMode="auto">
          <a:xfrm>
            <a:off x="177800" y="944563"/>
            <a:ext cx="8788400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2517775" y="225425"/>
            <a:ext cx="4106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ВЕТХИЙ ЗАВЕТ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 descr="Слайд НЗ 3-0"/>
          <p:cNvPicPr>
            <a:picLocks noChangeAspect="1" noChangeArrowheads="1"/>
          </p:cNvPicPr>
          <p:nvPr/>
        </p:nvPicPr>
        <p:blipFill>
          <a:blip r:embed="rId3"/>
          <a:srcRect l="5051" t="9525" r="5051" b="11906"/>
          <a:stretch>
            <a:fillRect/>
          </a:stretch>
        </p:blipFill>
        <p:spPr bwMode="auto">
          <a:xfrm>
            <a:off x="203200" y="1233488"/>
            <a:ext cx="8737600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9" name="Picture 7" descr="Слайд НЗ 3"/>
          <p:cNvPicPr>
            <a:picLocks noChangeAspect="1" noChangeArrowheads="1"/>
          </p:cNvPicPr>
          <p:nvPr/>
        </p:nvPicPr>
        <p:blipFill>
          <a:blip r:embed="rId4"/>
          <a:srcRect l="5051" t="9525" r="5051" b="11906"/>
          <a:stretch>
            <a:fillRect/>
          </a:stretch>
        </p:blipFill>
        <p:spPr bwMode="auto">
          <a:xfrm>
            <a:off x="203200" y="1233488"/>
            <a:ext cx="8737600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2563813" y="225425"/>
            <a:ext cx="4014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НОВЫЙ ЗАВЕТ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6842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ЦЕРКОВНАЯ ИСТОРИЯ</a:t>
            </a:r>
          </a:p>
        </p:txBody>
      </p:sp>
      <p:pic>
        <p:nvPicPr>
          <p:cNvPr id="68610" name="Picture 7" descr="Слайд ИЦ-0"/>
          <p:cNvPicPr>
            <a:picLocks noChangeAspect="1" noChangeArrowheads="1"/>
          </p:cNvPicPr>
          <p:nvPr/>
        </p:nvPicPr>
        <p:blipFill>
          <a:blip r:embed="rId3"/>
          <a:srcRect l="5051" t="9525" r="5051" b="9525"/>
          <a:stretch>
            <a:fillRect/>
          </a:stretch>
        </p:blipFill>
        <p:spPr bwMode="auto">
          <a:xfrm>
            <a:off x="331788" y="1268413"/>
            <a:ext cx="8478837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1496" name="Picture 8" descr="Слайд ИЦ"/>
          <p:cNvPicPr>
            <a:picLocks noChangeAspect="1" noChangeArrowheads="1"/>
          </p:cNvPicPr>
          <p:nvPr/>
        </p:nvPicPr>
        <p:blipFill>
          <a:blip r:embed="rId4"/>
          <a:srcRect l="5051" t="9525" r="5051" b="9525"/>
          <a:stretch>
            <a:fillRect/>
          </a:stretch>
        </p:blipFill>
        <p:spPr bwMode="auto">
          <a:xfrm>
            <a:off x="331788" y="1268413"/>
            <a:ext cx="8478837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1497" name="Rectangle 9"/>
          <p:cNvSpPr>
            <a:spLocks noChangeArrowheads="1"/>
          </p:cNvSpPr>
          <p:nvPr/>
        </p:nvSpPr>
        <p:spPr bwMode="auto">
          <a:xfrm>
            <a:off x="2774950" y="2582863"/>
            <a:ext cx="1531938" cy="4984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1498" name="Rectangle 10"/>
          <p:cNvSpPr>
            <a:spLocks noChangeArrowheads="1"/>
          </p:cNvSpPr>
          <p:nvPr/>
        </p:nvSpPr>
        <p:spPr bwMode="auto">
          <a:xfrm>
            <a:off x="5091113" y="2571750"/>
            <a:ext cx="1531937" cy="4984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7" grpId="0" animBg="1"/>
      <p:bldP spid="19149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215900" y="512763"/>
            <a:ext cx="396081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</a:t>
            </a:r>
            <a:r>
              <a:rPr lang="ru-RU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класс</a:t>
            </a:r>
          </a:p>
          <a:p>
            <a:pPr>
              <a:spcBef>
                <a:spcPct val="50000"/>
              </a:spcBef>
              <a:defRPr/>
            </a:pPr>
            <a:r>
              <a:rPr lang="ru-RU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7-8 лет</a:t>
            </a:r>
          </a:p>
        </p:txBody>
      </p:sp>
      <p:pic>
        <p:nvPicPr>
          <p:cNvPr id="212996" name="Picture 4" descr="00-ОБЛОЖКА Храмоведение"/>
          <p:cNvPicPr>
            <a:picLocks noChangeAspect="1" noChangeArrowheads="1"/>
          </p:cNvPicPr>
          <p:nvPr/>
        </p:nvPicPr>
        <p:blipFill>
          <a:blip r:embed="rId3"/>
          <a:srcRect l="9525" t="3368" r="3334" b="5051"/>
          <a:stretch>
            <a:fillRect/>
          </a:stretch>
        </p:blipFill>
        <p:spPr bwMode="auto">
          <a:xfrm>
            <a:off x="4572000" y="190500"/>
            <a:ext cx="4357688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«Храмоведение»</a:t>
            </a:r>
            <a:r>
              <a:rPr lang="ru-RU" smtClean="0"/>
              <a:t> </a:t>
            </a:r>
          </a:p>
        </p:txBody>
      </p:sp>
      <p:sp>
        <p:nvSpPr>
          <p:cNvPr id="72706" name="Содержимое 2"/>
          <p:cNvSpPr>
            <a:spLocks noGrp="1"/>
          </p:cNvSpPr>
          <p:nvPr>
            <p:ph idx="1"/>
          </p:nvPr>
        </p:nvSpPr>
        <p:spPr>
          <a:xfrm>
            <a:off x="457200" y="1311275"/>
            <a:ext cx="8229600" cy="5254625"/>
          </a:xfrm>
        </p:spPr>
        <p:txBody>
          <a:bodyPr/>
          <a:lstStyle/>
          <a:p>
            <a:r>
              <a:rPr lang="ru-RU" smtClean="0"/>
              <a:t>или «Введение во храм» </a:t>
            </a:r>
          </a:p>
          <a:p>
            <a:r>
              <a:rPr lang="ru-RU" smtClean="0"/>
              <a:t>устройство православных храмов, </a:t>
            </a:r>
          </a:p>
          <a:p>
            <a:r>
              <a:rPr lang="ru-RU" smtClean="0"/>
              <a:t>начальные понятия о мире, о Боге, о молитве. </a:t>
            </a:r>
          </a:p>
          <a:p>
            <a:r>
              <a:rPr lang="ru-RU" smtClean="0"/>
              <a:t>дети узнают о Доме Божьем, о Церкви как о единой большой семье,</a:t>
            </a:r>
          </a:p>
          <a:p>
            <a:r>
              <a:rPr lang="ru-RU" smtClean="0"/>
              <a:t>вводятся в круг церковной жизни, приобщаясь к постам и праздникам.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215900" y="512763"/>
            <a:ext cx="396081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II</a:t>
            </a:r>
            <a:r>
              <a:rPr lang="ru-RU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класс</a:t>
            </a:r>
          </a:p>
          <a:p>
            <a:pPr>
              <a:spcBef>
                <a:spcPct val="50000"/>
              </a:spcBef>
              <a:defRPr/>
            </a:pPr>
            <a:r>
              <a:rPr lang="ru-RU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8-9 лет</a:t>
            </a:r>
          </a:p>
        </p:txBody>
      </p:sp>
      <p:pic>
        <p:nvPicPr>
          <p:cNvPr id="215044" name="Picture 4" descr="00-Иконостас ОБЛОЖКА"/>
          <p:cNvPicPr>
            <a:picLocks noChangeAspect="1" noChangeArrowheads="1"/>
          </p:cNvPicPr>
          <p:nvPr/>
        </p:nvPicPr>
        <p:blipFill>
          <a:blip r:embed="rId3"/>
          <a:srcRect l="9525" t="3368" r="3334" b="5051"/>
          <a:stretch>
            <a:fillRect/>
          </a:stretch>
        </p:blipFill>
        <p:spPr bwMode="auto">
          <a:xfrm>
            <a:off x="4572000" y="190500"/>
            <a:ext cx="4357688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50" y="274638"/>
            <a:ext cx="8593138" cy="771525"/>
          </a:xfrm>
        </p:spPr>
        <p:txBody>
          <a:bodyPr/>
          <a:lstStyle/>
          <a:p>
            <a:pPr>
              <a:defRPr/>
            </a:pP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ВЕРТОГРАД</a:t>
            </a:r>
            <a:r>
              <a:rPr lang="ru-RU" sz="4000" i="1" dirty="0" smtClean="0">
                <a:solidFill>
                  <a:srgbClr val="C00000"/>
                </a:solidFill>
              </a:rPr>
              <a:t> – сад, виноградник</a:t>
            </a:r>
            <a:endParaRPr lang="ru-RU" sz="4000" i="1" dirty="0">
              <a:solidFill>
                <a:srgbClr val="C00000"/>
              </a:solidFill>
            </a:endParaRPr>
          </a:p>
        </p:txBody>
      </p:sp>
      <p:sp>
        <p:nvSpPr>
          <p:cNvPr id="21506" name="Содержимое 5"/>
          <p:cNvSpPr>
            <a:spLocks noGrp="1"/>
          </p:cNvSpPr>
          <p:nvPr>
            <p:ph sz="half" idx="1"/>
          </p:nvPr>
        </p:nvSpPr>
        <p:spPr>
          <a:xfrm>
            <a:off x="254000" y="1211263"/>
            <a:ext cx="4516438" cy="53213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400" i="1" smtClean="0"/>
              <a:t>«Я есмь лоза, а вы ветви; кто пребывает во Мне, и Я в нем, тот приносит много плода; ибо без Меня не можете делать ничего». Ин 15:5</a:t>
            </a:r>
          </a:p>
          <a:p>
            <a:pPr>
              <a:buFont typeface="Wingdings" pitchFamily="2" charset="2"/>
              <a:buChar char="q"/>
            </a:pPr>
            <a:r>
              <a:rPr lang="ru-RU" sz="2400" i="1" smtClean="0"/>
              <a:t>«Вертоград заключенный» – символ приснодевства Богородицы, чистоты</a:t>
            </a:r>
          </a:p>
          <a:p>
            <a:pPr>
              <a:buFont typeface="Wingdings" pitchFamily="2" charset="2"/>
              <a:buChar char="q"/>
            </a:pPr>
            <a:r>
              <a:rPr lang="ru-RU" sz="2400" i="1" smtClean="0"/>
              <a:t>Райский сад, «заповедник», ограждающий от внешних соблазнов</a:t>
            </a:r>
          </a:p>
          <a:p>
            <a:pPr>
              <a:buFont typeface="Wingdings" pitchFamily="2" charset="2"/>
              <a:buChar char="q"/>
            </a:pPr>
            <a:r>
              <a:rPr lang="ru-RU" sz="2400" i="1" smtClean="0"/>
              <a:t>Пущино – город биологов</a:t>
            </a:r>
          </a:p>
        </p:txBody>
      </p:sp>
      <p:pic>
        <p:nvPicPr>
          <p:cNvPr id="21507" name="Содержимое 7" descr="Икона Вертоград выпуск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75213" y="1209675"/>
            <a:ext cx="3857625" cy="5400675"/>
          </a:xfrm>
          <a:ln w="25400">
            <a:solidFill>
              <a:srgbClr val="8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8425" y="152400"/>
            <a:ext cx="6453188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/>
          <a:srcRect l="14764" t="6396" r="7620" b="38719"/>
          <a:stretch>
            <a:fillRect/>
          </a:stretch>
        </p:blipFill>
        <p:spPr bwMode="auto">
          <a:xfrm>
            <a:off x="1439863" y="188913"/>
            <a:ext cx="6370637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Иконостас 1"/>
          <p:cNvPicPr>
            <a:picLocks noChangeAspect="1" noChangeArrowheads="1"/>
          </p:cNvPicPr>
          <p:nvPr/>
        </p:nvPicPr>
        <p:blipFill>
          <a:blip r:embed="rId3"/>
          <a:srcRect l="7144" t="6734" r="7144" b="25252"/>
          <a:stretch>
            <a:fillRect/>
          </a:stretch>
        </p:blipFill>
        <p:spPr bwMode="auto">
          <a:xfrm>
            <a:off x="1685925" y="190500"/>
            <a:ext cx="57721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1" name="Picture 5" descr="Иконостас 2"/>
          <p:cNvPicPr>
            <a:picLocks noChangeAspect="1" noChangeArrowheads="1"/>
          </p:cNvPicPr>
          <p:nvPr/>
        </p:nvPicPr>
        <p:blipFill>
          <a:blip r:embed="rId4"/>
          <a:srcRect l="7144" t="6734" r="7144" b="25252"/>
          <a:stretch>
            <a:fillRect/>
          </a:stretch>
        </p:blipFill>
        <p:spPr bwMode="auto">
          <a:xfrm>
            <a:off x="1685925" y="190500"/>
            <a:ext cx="57721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2" name="Picture 6" descr="Иконостас 3"/>
          <p:cNvPicPr>
            <a:picLocks noChangeAspect="1" noChangeArrowheads="1"/>
          </p:cNvPicPr>
          <p:nvPr/>
        </p:nvPicPr>
        <p:blipFill>
          <a:blip r:embed="rId5"/>
          <a:srcRect l="7144" t="6734" r="7144" b="25252"/>
          <a:stretch>
            <a:fillRect/>
          </a:stretch>
        </p:blipFill>
        <p:spPr bwMode="auto">
          <a:xfrm>
            <a:off x="1685925" y="188913"/>
            <a:ext cx="5772150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3" name="Picture 7" descr="Иконостас 4"/>
          <p:cNvPicPr>
            <a:picLocks noChangeAspect="1" noChangeArrowheads="1"/>
          </p:cNvPicPr>
          <p:nvPr/>
        </p:nvPicPr>
        <p:blipFill>
          <a:blip r:embed="rId6"/>
          <a:srcRect l="7144" t="6734" r="7144" b="25252"/>
          <a:stretch>
            <a:fillRect/>
          </a:stretch>
        </p:blipFill>
        <p:spPr bwMode="auto">
          <a:xfrm>
            <a:off x="1685925" y="188913"/>
            <a:ext cx="5772150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215900" y="549275"/>
            <a:ext cx="1476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ПРАОТЦЫ ПРОРОКИ</a:t>
            </a:r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142875" y="2133600"/>
            <a:ext cx="1692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ПРАЗДНИКИ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215900" y="3213100"/>
            <a:ext cx="1476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ДЕИСИС</a:t>
            </a:r>
          </a:p>
        </p:txBody>
      </p:sp>
      <p:sp>
        <p:nvSpPr>
          <p:cNvPr id="198667" name="Text Box 11"/>
          <p:cNvSpPr txBox="1">
            <a:spLocks noChangeArrowheads="1"/>
          </p:cNvSpPr>
          <p:nvPr/>
        </p:nvSpPr>
        <p:spPr bwMode="auto">
          <a:xfrm>
            <a:off x="7488238" y="549275"/>
            <a:ext cx="1476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ВЕТХИЙ ЗАВЕТ</a:t>
            </a: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7524750" y="1989138"/>
            <a:ext cx="1476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НОВЫЙ ЗАВЕТ</a:t>
            </a:r>
          </a:p>
        </p:txBody>
      </p:sp>
      <p:sp>
        <p:nvSpPr>
          <p:cNvPr id="198669" name="Text Box 13"/>
          <p:cNvSpPr txBox="1">
            <a:spLocks noChangeArrowheads="1"/>
          </p:cNvSpPr>
          <p:nvPr/>
        </p:nvSpPr>
        <p:spPr bwMode="auto">
          <a:xfrm>
            <a:off x="7451725" y="3108325"/>
            <a:ext cx="1692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ЦЕРКОВНАЯ ИСТОРИЯ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8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4" grpId="0"/>
      <p:bldP spid="198665" grpId="0"/>
      <p:bldP spid="198666" grpId="0"/>
      <p:bldP spid="198667" grpId="0"/>
      <p:bldP spid="198668" grpId="0"/>
      <p:bldP spid="19866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218" name="Group 18"/>
          <p:cNvGraphicFramePr>
            <a:graphicFrameLocks noGrp="1"/>
          </p:cNvGraphicFramePr>
          <p:nvPr>
            <p:ph/>
          </p:nvPr>
        </p:nvGraphicFramePr>
        <p:xfrm>
          <a:off x="0" y="257175"/>
          <a:ext cx="9144000" cy="6342063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6342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III 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класс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9-10 лет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IV-V </a:t>
                      </a: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класс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10</a:t>
                      </a:r>
                      <a:r>
                        <a:rPr kumimoji="0" lang="ru-RU" sz="6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-1</a:t>
                      </a:r>
                      <a:r>
                        <a:rPr kumimoji="0" lang="en-US" sz="6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2</a:t>
                      </a:r>
                      <a:r>
                        <a:rPr kumimoji="0" lang="ru-RU" sz="6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9219" name="Picture 19" descr="00-ОБЛОЖКА Ветхий Завет"/>
          <p:cNvPicPr>
            <a:picLocks noChangeAspect="1" noChangeArrowheads="1"/>
          </p:cNvPicPr>
          <p:nvPr/>
        </p:nvPicPr>
        <p:blipFill>
          <a:blip r:embed="rId3"/>
          <a:srcRect l="9525" t="3368" r="3334" b="5051"/>
          <a:stretch>
            <a:fillRect/>
          </a:stretch>
        </p:blipFill>
        <p:spPr bwMode="auto">
          <a:xfrm>
            <a:off x="200025" y="277813"/>
            <a:ext cx="4243388" cy="630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79220" name="Picture 20" descr="00-НЗ в 2 частях ОБЛОЖКА 1"/>
          <p:cNvPicPr>
            <a:picLocks noChangeAspect="1" noChangeArrowheads="1"/>
          </p:cNvPicPr>
          <p:nvPr/>
        </p:nvPicPr>
        <p:blipFill>
          <a:blip r:embed="rId4"/>
          <a:srcRect l="9525" t="3368" r="3334" b="5051"/>
          <a:stretch>
            <a:fillRect/>
          </a:stretch>
        </p:blipFill>
        <p:spPr bwMode="auto">
          <a:xfrm>
            <a:off x="4700588" y="279400"/>
            <a:ext cx="4240212" cy="629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00-ЦСЯ Титульный Лист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0" y="195263"/>
            <a:ext cx="4311650" cy="646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15900" y="549275"/>
            <a:ext cx="41767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V-VI</a:t>
            </a:r>
            <a:r>
              <a:rPr lang="ru-RU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класс</a:t>
            </a:r>
          </a:p>
          <a:p>
            <a:pPr>
              <a:defRPr/>
            </a:pPr>
            <a:r>
              <a:rPr lang="en-US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11</a:t>
            </a:r>
            <a:r>
              <a:rPr lang="ru-RU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</a:t>
            </a:r>
            <a:r>
              <a:rPr lang="en-US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13</a:t>
            </a:r>
            <a:r>
              <a:rPr lang="ru-RU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215900" y="549275"/>
            <a:ext cx="41767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VI</a:t>
            </a:r>
            <a:r>
              <a:rPr lang="ru-RU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класс</a:t>
            </a:r>
          </a:p>
          <a:p>
            <a:pPr>
              <a:defRPr/>
            </a:pPr>
            <a:r>
              <a:rPr lang="en-US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12</a:t>
            </a:r>
            <a:r>
              <a:rPr lang="ru-RU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</a:t>
            </a:r>
            <a:r>
              <a:rPr lang="en-US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13</a:t>
            </a:r>
            <a:r>
              <a:rPr lang="ru-RU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лет</a:t>
            </a:r>
          </a:p>
        </p:txBody>
      </p:sp>
      <p:pic>
        <p:nvPicPr>
          <p:cNvPr id="217092" name="Picture 4" descr="00-ИЦ ОБЛОЖКА"/>
          <p:cNvPicPr>
            <a:picLocks noChangeAspect="1" noChangeArrowheads="1"/>
          </p:cNvPicPr>
          <p:nvPr/>
        </p:nvPicPr>
        <p:blipFill>
          <a:blip r:embed="rId3"/>
          <a:srcRect l="9525" t="3368" r="3334" b="5051"/>
          <a:stretch>
            <a:fillRect/>
          </a:stretch>
        </p:blipFill>
        <p:spPr bwMode="auto">
          <a:xfrm>
            <a:off x="4572000" y="190500"/>
            <a:ext cx="4357688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215900" y="549275"/>
            <a:ext cx="41767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VII</a:t>
            </a:r>
            <a:r>
              <a:rPr lang="ru-RU" sz="6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класс</a:t>
            </a:r>
          </a:p>
          <a:p>
            <a:pPr>
              <a:defRPr/>
            </a:pPr>
            <a:r>
              <a:rPr lang="en-US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13</a:t>
            </a:r>
            <a:r>
              <a:rPr lang="ru-RU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</a:t>
            </a:r>
            <a:r>
              <a:rPr lang="en-US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14</a:t>
            </a:r>
            <a:r>
              <a:rPr lang="ru-RU" sz="6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лет</a:t>
            </a:r>
          </a:p>
        </p:txBody>
      </p:sp>
      <p:pic>
        <p:nvPicPr>
          <p:cNvPr id="219140" name="Picture 4" descr="00-БС Литургия ОБЛОЖКА"/>
          <p:cNvPicPr>
            <a:picLocks noChangeAspect="1" noChangeArrowheads="1"/>
          </p:cNvPicPr>
          <p:nvPr/>
        </p:nvPicPr>
        <p:blipFill>
          <a:blip r:embed="rId3"/>
          <a:srcRect l="9525" t="3368" r="3334" b="5051"/>
          <a:stretch>
            <a:fillRect/>
          </a:stretch>
        </p:blipFill>
        <p:spPr bwMode="auto">
          <a:xfrm>
            <a:off x="4572000" y="279400"/>
            <a:ext cx="4362450" cy="648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9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215900" y="549275"/>
            <a:ext cx="41767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VII</a:t>
            </a:r>
            <a:r>
              <a:rPr lang="ru-RU" sz="60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класс</a:t>
            </a:r>
          </a:p>
          <a:p>
            <a:pPr>
              <a:defRPr/>
            </a:pPr>
            <a:r>
              <a:rPr lang="en-US" sz="60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13</a:t>
            </a:r>
            <a:r>
              <a:rPr lang="ru-RU" sz="60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</a:t>
            </a:r>
            <a:r>
              <a:rPr lang="en-US" sz="60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14</a:t>
            </a:r>
            <a:r>
              <a:rPr lang="ru-RU" sz="60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лет</a:t>
            </a:r>
          </a:p>
        </p:txBody>
      </p:sp>
      <p:pic>
        <p:nvPicPr>
          <p:cNvPr id="40967" name="Picture 7" descr="00-Катехизис ОБЛОЖКА"/>
          <p:cNvPicPr>
            <a:picLocks noChangeAspect="1" noChangeArrowheads="1"/>
          </p:cNvPicPr>
          <p:nvPr/>
        </p:nvPicPr>
        <p:blipFill>
          <a:blip r:embed="rId3"/>
          <a:srcRect l="9525" t="3368" r="3334" b="5051"/>
          <a:stretch>
            <a:fillRect/>
          </a:stretch>
        </p:blipFill>
        <p:spPr bwMode="auto">
          <a:xfrm>
            <a:off x="4572000" y="188913"/>
            <a:ext cx="4362450" cy="648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6_T_Katexizi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75" y="525463"/>
            <a:ext cx="3521075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09_RT_Ka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3" y="525463"/>
            <a:ext cx="3598862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9_KU_Katexizi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75" y="1201738"/>
            <a:ext cx="35480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_MetodRekom_Страница_1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2831" t="3666" r="3564" b="4426"/>
          <a:stretch>
            <a:fillRect/>
          </a:stretch>
        </p:blipFill>
        <p:spPr>
          <a:xfrm>
            <a:off x="287338" y="271463"/>
            <a:ext cx="4106862" cy="6119812"/>
          </a:xfr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162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439738"/>
            <a:ext cx="4259263" cy="59610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600" smtClean="0"/>
              <a:t>Методология и методика преподавания вероучительных дисциплин</a:t>
            </a:r>
          </a:p>
          <a:p>
            <a:pPr>
              <a:buFont typeface="Wingdings" pitchFamily="2" charset="2"/>
              <a:buChar char="Ø"/>
            </a:pPr>
            <a:r>
              <a:rPr lang="ru-RU" sz="2600" smtClean="0"/>
              <a:t>Особенности православной пелагогики</a:t>
            </a:r>
          </a:p>
          <a:p>
            <a:pPr>
              <a:buFont typeface="Wingdings" pitchFamily="2" charset="2"/>
              <a:buChar char="Ø"/>
            </a:pPr>
            <a:r>
              <a:rPr lang="ru-RU" sz="2600" smtClean="0"/>
              <a:t>Учебный план </a:t>
            </a:r>
          </a:p>
          <a:p>
            <a:pPr>
              <a:buFont typeface="Wingdings" pitchFamily="2" charset="2"/>
              <a:buChar char="Ø"/>
            </a:pPr>
            <a:r>
              <a:rPr lang="ru-RU" sz="2600" smtClean="0"/>
              <a:t>Обзор по разделам Закона Божия</a:t>
            </a:r>
          </a:p>
          <a:p>
            <a:pPr>
              <a:buFont typeface="Wingdings" pitchFamily="2" charset="2"/>
              <a:buChar char="Ø"/>
            </a:pPr>
            <a:r>
              <a:rPr lang="ru-RU" sz="2600" smtClean="0"/>
              <a:t>Темы для бесед со священником</a:t>
            </a:r>
          </a:p>
          <a:p>
            <a:pPr>
              <a:buFont typeface="Wingdings" pitchFamily="2" charset="2"/>
              <a:buChar char="Ø"/>
            </a:pPr>
            <a:r>
              <a:rPr lang="ru-RU" sz="2600" smtClean="0"/>
              <a:t>Список литературы</a:t>
            </a:r>
          </a:p>
          <a:p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Содержимое 4" descr="УМК презент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2300" y="2238375"/>
            <a:ext cx="57213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63" y="231775"/>
            <a:ext cx="8724900" cy="2743200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36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«</a:t>
            </a:r>
            <a:r>
              <a:rPr lang="ru-RU" sz="3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Из безграничной области знаний выбрать самое необходимое и привести это в стройную систему</a:t>
            </a:r>
            <a:r>
              <a:rPr lang="ru-RU" sz="36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68313" y="512763"/>
            <a:ext cx="828040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«</a:t>
            </a:r>
            <a:r>
              <a:rPr lang="ru-RU" sz="5400" b="1" i="1" dirty="0" err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Воцерковить</a:t>
            </a:r>
            <a:r>
              <a:rPr lang="ru-RU" sz="54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– научить не только жить по-христиански, </a:t>
            </a:r>
          </a:p>
          <a:p>
            <a:pPr>
              <a:defRPr/>
            </a:pPr>
            <a:r>
              <a:rPr lang="ru-RU" sz="54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но и </a:t>
            </a:r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мыслить </a:t>
            </a:r>
          </a:p>
          <a:p>
            <a:pPr>
              <a:defRPr/>
            </a:pPr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по-христиански</a:t>
            </a:r>
            <a:r>
              <a:rPr lang="ru-RU" sz="5400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».</a:t>
            </a:r>
          </a:p>
          <a:p>
            <a:pPr algn="r">
              <a:defRPr/>
            </a:pPr>
            <a:endParaRPr lang="ru-RU" sz="3600" i="1" dirty="0">
              <a:cs typeface="+mn-cs"/>
            </a:endParaRPr>
          </a:p>
          <a:p>
            <a:pPr algn="r">
              <a:defRPr/>
            </a:pPr>
            <a:r>
              <a:rPr lang="ru-RU" sz="3600" i="1" dirty="0">
                <a:cs typeface="+mn-cs"/>
              </a:rPr>
              <a:t>Арх. </a:t>
            </a:r>
            <a:r>
              <a:rPr lang="ru-RU" sz="3600" i="1" dirty="0">
                <a:cs typeface="+mn-cs"/>
              </a:rPr>
              <a:t>Георгий (</a:t>
            </a:r>
            <a:r>
              <a:rPr lang="ru-RU" sz="3600" i="1" dirty="0" err="1">
                <a:cs typeface="+mn-cs"/>
              </a:rPr>
              <a:t>Шестун</a:t>
            </a:r>
            <a:r>
              <a:rPr lang="ru-RU" sz="3600" i="1" dirty="0"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88" y="4152900"/>
            <a:ext cx="8615362" cy="25019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...чтобы из знаний образовалось в душах детей стройное согласие</a:t>
            </a:r>
            <a:r>
              <a:rPr lang="ru-RU" sz="40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»</a:t>
            </a:r>
          </a:p>
          <a:p>
            <a:pPr algn="r" eaLnBrk="1" hangingPunct="1">
              <a:buFontTx/>
              <a:buNone/>
              <a:defRPr/>
            </a:pPr>
            <a:r>
              <a:rPr lang="ru-RU" i="1" dirty="0" smtClean="0"/>
              <a:t>Св. Иоанн </a:t>
            </a:r>
            <a:r>
              <a:rPr lang="ru-RU" i="1" dirty="0" err="1" smtClean="0"/>
              <a:t>Кронштадтский</a:t>
            </a:r>
            <a:endParaRPr lang="ru-RU" i="1" dirty="0" smtClean="0"/>
          </a:p>
        </p:txBody>
      </p:sp>
      <p:pic>
        <p:nvPicPr>
          <p:cNvPr id="96258" name="Рисунок 5" descr="УМК презент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813" y="198438"/>
            <a:ext cx="3011487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Рисунок 6" descr="УМК презент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6213" y="179388"/>
            <a:ext cx="3005137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85" name="Picture 13" descr="Диплом титу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21250" y="173038"/>
            <a:ext cx="3959225" cy="5286375"/>
          </a:xfrm>
          <a:ln w="38100" cmpd="dbl"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8306" name="Picture 15" descr="Защита диплом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54000" y="2713038"/>
            <a:ext cx="5632450" cy="3959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7100"/>
          </a:xfrm>
        </p:spPr>
        <p:txBody>
          <a:bodyPr/>
          <a:lstStyle/>
          <a:p>
            <a:r>
              <a:rPr lang="ru-RU" smtClean="0"/>
              <a:t>Гриф ОРОиК РПЦ и ИС РПЦ</a:t>
            </a:r>
          </a:p>
        </p:txBody>
      </p:sp>
      <p:pic>
        <p:nvPicPr>
          <p:cNvPr id="100354" name="Содержимое 4" descr="гриф ОРОиК 11-014-014 от 14.12.2011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9222" t="3928" r="5363" b="7401"/>
          <a:stretch>
            <a:fillRect/>
          </a:stretch>
        </p:blipFill>
        <p:spPr>
          <a:xfrm>
            <a:off x="693738" y="1252538"/>
            <a:ext cx="3530600" cy="5040312"/>
          </a:xfrm>
        </p:spPr>
      </p:pic>
      <p:pic>
        <p:nvPicPr>
          <p:cNvPr id="100355" name="Содержимое 7" descr="grif IzdatSovet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4099" r="4364" b="11891"/>
          <a:stretch>
            <a:fillRect/>
          </a:stretch>
        </p:blipFill>
        <p:spPr>
          <a:xfrm>
            <a:off x="4876800" y="1244600"/>
            <a:ext cx="3702050" cy="5040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165100"/>
            <a:ext cx="8166100" cy="1003300"/>
          </a:xfrm>
        </p:spPr>
        <p:txBody>
          <a:bodyPr/>
          <a:lstStyle/>
          <a:p>
            <a:pPr algn="l">
              <a:defRPr/>
            </a:pP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УМК «Вертоград» - победитель Всероссийского конкурса «За нравственный подвиг учителя» 20011 г</a:t>
            </a:r>
            <a:r>
              <a:rPr lang="ru-RU" sz="2400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02" name="Содержимое 8" descr="Диплом от Патриарха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87325" y="1255713"/>
            <a:ext cx="3808413" cy="5400675"/>
          </a:xfrm>
          <a:ln w="25400">
            <a:solidFill>
              <a:srgbClr val="800000"/>
            </a:solidFill>
          </a:ln>
        </p:spPr>
      </p:pic>
      <p:pic>
        <p:nvPicPr>
          <p:cNvPr id="102403" name="Содержимое 6" descr="Награждение 01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3776" t="9195" b="2776"/>
          <a:stretch>
            <a:fillRect/>
          </a:stretch>
        </p:blipFill>
        <p:spPr>
          <a:xfrm>
            <a:off x="4198938" y="2301875"/>
            <a:ext cx="4764087" cy="3240088"/>
          </a:xfrm>
          <a:ln w="25400">
            <a:solidFill>
              <a:srgbClr val="8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Текст 16"/>
          <p:cNvSpPr>
            <a:spLocks noGrp="1"/>
          </p:cNvSpPr>
          <p:nvPr>
            <p:ph type="body" idx="1"/>
          </p:nvPr>
        </p:nvSpPr>
        <p:spPr>
          <a:xfrm>
            <a:off x="4819650" y="290513"/>
            <a:ext cx="4040188" cy="534987"/>
          </a:xfrm>
        </p:spPr>
        <p:txBody>
          <a:bodyPr/>
          <a:lstStyle/>
          <a:p>
            <a:pPr algn="ctr"/>
            <a:r>
              <a:rPr lang="ru-RU" smtClean="0"/>
              <a:t>Грифы</a:t>
            </a:r>
          </a:p>
        </p:txBody>
      </p:sp>
      <p:sp>
        <p:nvSpPr>
          <p:cNvPr id="104450" name="Содержимое 13"/>
          <p:cNvSpPr>
            <a:spLocks noGrp="1"/>
          </p:cNvSpPr>
          <p:nvPr>
            <p:ph sz="half" idx="2"/>
          </p:nvPr>
        </p:nvSpPr>
        <p:spPr>
          <a:xfrm>
            <a:off x="4572000" y="1233488"/>
            <a:ext cx="4329113" cy="3878262"/>
          </a:xfrm>
        </p:spPr>
        <p:txBody>
          <a:bodyPr/>
          <a:lstStyle/>
          <a:p>
            <a:r>
              <a:rPr lang="ru-RU" smtClean="0"/>
              <a:t>Допущено Издательским Советом РПЦ </a:t>
            </a:r>
          </a:p>
          <a:p>
            <a:r>
              <a:rPr lang="ru-RU" smtClean="0"/>
              <a:t>ИС 12-202-0081</a:t>
            </a:r>
          </a:p>
          <a:p>
            <a:endParaRPr lang="ru-RU" smtClean="0"/>
          </a:p>
          <a:p>
            <a:r>
              <a:rPr lang="ru-RU" smtClean="0"/>
              <a:t>Допущено Отделом религиозного образования и катехизации РПЦ</a:t>
            </a:r>
          </a:p>
          <a:p>
            <a:r>
              <a:rPr lang="ru-RU" smtClean="0"/>
              <a:t>ОРОиК РПЦ 11-014-014</a:t>
            </a:r>
          </a:p>
        </p:txBody>
      </p:sp>
      <p:sp>
        <p:nvSpPr>
          <p:cNvPr id="104451" name="Текст 17"/>
          <p:cNvSpPr>
            <a:spLocks noGrp="1"/>
          </p:cNvSpPr>
          <p:nvPr>
            <p:ph type="body" sz="quarter" idx="3"/>
          </p:nvPr>
        </p:nvSpPr>
        <p:spPr>
          <a:xfrm>
            <a:off x="265113" y="220663"/>
            <a:ext cx="4306887" cy="814387"/>
          </a:xfrm>
        </p:spPr>
        <p:txBody>
          <a:bodyPr/>
          <a:lstStyle/>
          <a:p>
            <a:pPr algn="ctr"/>
            <a:r>
              <a:rPr lang="ru-RU" smtClean="0"/>
              <a:t>Грамота Министерства образования и науки РФ</a:t>
            </a:r>
          </a:p>
        </p:txBody>
      </p:sp>
      <p:pic>
        <p:nvPicPr>
          <p:cNvPr id="104452" name="Содержимое 14" descr="Грамота от министра образования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34988" y="1249363"/>
            <a:ext cx="3749675" cy="5399087"/>
          </a:xfrm>
          <a:ln w="25400">
            <a:solidFill>
              <a:srgbClr val="8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4"/>
          <p:cNvSpPr>
            <a:spLocks noChangeArrowheads="1"/>
          </p:cNvSpPr>
          <p:nvPr/>
        </p:nvSpPr>
        <p:spPr bwMode="auto">
          <a:xfrm>
            <a:off x="250825" y="1196975"/>
            <a:ext cx="5437188" cy="54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 i="1">
                <a:solidFill>
                  <a:srgbClr val="800000"/>
                </a:solidFill>
              </a:rPr>
              <a:t>«Знания о Церкви дать ребенку не трудно, важно начать вместе с ним </a:t>
            </a:r>
          </a:p>
          <a:p>
            <a:r>
              <a:rPr lang="ru-RU" sz="3600" b="1" i="1">
                <a:solidFill>
                  <a:srgbClr val="800000"/>
                </a:solidFill>
              </a:rPr>
              <a:t>его духовный путь, </a:t>
            </a:r>
          </a:p>
          <a:p>
            <a:r>
              <a:rPr lang="ru-RU" sz="3600" b="1" i="1">
                <a:solidFill>
                  <a:srgbClr val="800000"/>
                </a:solidFill>
              </a:rPr>
              <a:t>то есть труды </a:t>
            </a:r>
          </a:p>
          <a:p>
            <a:r>
              <a:rPr lang="ru-RU" sz="3600" b="1" i="1">
                <a:solidFill>
                  <a:srgbClr val="800000"/>
                </a:solidFill>
              </a:rPr>
              <a:t>строительства себя </a:t>
            </a:r>
          </a:p>
          <a:p>
            <a:r>
              <a:rPr lang="ru-RU" sz="3600" b="1" i="1">
                <a:solidFill>
                  <a:srgbClr val="800000"/>
                </a:solidFill>
              </a:rPr>
              <a:t>по образу и подобию Божию» </a:t>
            </a:r>
          </a:p>
          <a:p>
            <a:pPr algn="r"/>
            <a:r>
              <a:rPr lang="ru-RU" sz="2800" i="1">
                <a:solidFill>
                  <a:srgbClr val="800000"/>
                </a:solidFill>
              </a:rPr>
              <a:t>Л.В.Сурова</a:t>
            </a:r>
          </a:p>
        </p:txBody>
      </p:sp>
      <p:pic>
        <p:nvPicPr>
          <p:cNvPr id="10649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550" y="333375"/>
            <a:ext cx="33686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Рисунок 4" descr="УМК презент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8063" y="3043238"/>
            <a:ext cx="5334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Рисунок 5" descr="УМК презент0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" y="288925"/>
            <a:ext cx="53467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Заголовок 4"/>
          <p:cNvSpPr>
            <a:spLocks noGrp="1"/>
          </p:cNvSpPr>
          <p:nvPr>
            <p:ph type="title"/>
          </p:nvPr>
        </p:nvSpPr>
        <p:spPr>
          <a:xfrm>
            <a:off x="457200" y="4098925"/>
            <a:ext cx="8229600" cy="2466975"/>
          </a:xfrm>
        </p:spPr>
        <p:txBody>
          <a:bodyPr/>
          <a:lstStyle/>
          <a:p>
            <a:r>
              <a:rPr lang="ru-RU" smtClean="0"/>
              <a:t> </a:t>
            </a:r>
            <a:r>
              <a:rPr lang="ru-RU" sz="3200" i="1" smtClean="0"/>
              <a:t>Приобрести комплект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+7(495) 649-18-06, </a:t>
            </a:r>
            <a:r>
              <a:rPr lang="ru-RU" u="sng" smtClean="0">
                <a:hlinkClick r:id="rId3"/>
              </a:rPr>
              <a:t>prav.obrazovanie@gmail.com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110594" name="Содержимое 20" descr="УМК презент02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80988" y="249238"/>
            <a:ext cx="4797425" cy="3598862"/>
          </a:xfrm>
        </p:spPr>
      </p:pic>
      <p:sp>
        <p:nvSpPr>
          <p:cNvPr id="110595" name="TextBox 3"/>
          <p:cNvSpPr txBox="1">
            <a:spLocks noChangeArrowheads="1"/>
          </p:cNvSpPr>
          <p:nvPr/>
        </p:nvSpPr>
        <p:spPr bwMode="auto">
          <a:xfrm>
            <a:off x="5214938" y="406400"/>
            <a:ext cx="3708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6600"/>
          </a:p>
          <a:p>
            <a:endParaRPr lang="ru-RU" sz="6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Содержимое 2"/>
          <p:cNvSpPr>
            <a:spLocks noGrp="1"/>
          </p:cNvSpPr>
          <p:nvPr>
            <p:ph type="subTitle" idx="1"/>
          </p:nvPr>
        </p:nvSpPr>
        <p:spPr>
          <a:xfrm>
            <a:off x="307975" y="2082800"/>
            <a:ext cx="8528050" cy="1492250"/>
          </a:xfrm>
        </p:spPr>
        <p:txBody>
          <a:bodyPr/>
          <a:lstStyle/>
          <a:p>
            <a:r>
              <a:rPr lang="en-US" sz="3600" i="1" smtClean="0"/>
              <a:t>c</a:t>
            </a:r>
            <a:r>
              <a:rPr lang="ru-RU" sz="3600" i="1" smtClean="0"/>
              <a:t>айт «Храм Михаила Архангела</a:t>
            </a:r>
            <a:r>
              <a:rPr lang="en-US" sz="3600" i="1" smtClean="0"/>
              <a:t> </a:t>
            </a:r>
            <a:r>
              <a:rPr lang="ru-RU" sz="3600" i="1" smtClean="0"/>
              <a:t>г.Пущино»</a:t>
            </a:r>
            <a:r>
              <a:rPr lang="en-US" sz="3600" i="1" smtClean="0"/>
              <a:t> </a:t>
            </a:r>
          </a:p>
          <a:p>
            <a:endParaRPr lang="ru-RU" smtClean="0"/>
          </a:p>
        </p:txBody>
      </p:sp>
      <p:sp>
        <p:nvSpPr>
          <p:cNvPr id="112642" name="TextBox 3"/>
          <p:cNvSpPr txBox="1">
            <a:spLocks noChangeArrowheads="1"/>
          </p:cNvSpPr>
          <p:nvPr/>
        </p:nvSpPr>
        <p:spPr bwMode="auto">
          <a:xfrm>
            <a:off x="304800" y="3776663"/>
            <a:ext cx="856773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u="sng">
                <a:hlinkClick r:id="rId3"/>
              </a:rPr>
              <a:t>zahlar</a:t>
            </a:r>
            <a:r>
              <a:rPr lang="ru-RU" sz="5400" u="sng">
                <a:hlinkClick r:id="rId3"/>
              </a:rPr>
              <a:t>@</a:t>
            </a:r>
            <a:r>
              <a:rPr lang="en-US" sz="5400" u="sng">
                <a:hlinkClick r:id="rId3"/>
              </a:rPr>
              <a:t>yandex.ru</a:t>
            </a:r>
            <a:r>
              <a:rPr lang="ru-RU" sz="4800" u="sng">
                <a:hlinkClick r:id="rId3"/>
              </a:rPr>
              <a:t/>
            </a:r>
            <a:br>
              <a:rPr lang="ru-RU" sz="4800" u="sng">
                <a:hlinkClick r:id="rId3"/>
              </a:rPr>
            </a:br>
            <a:r>
              <a:rPr lang="ru-RU" sz="3600"/>
              <a:t> </a:t>
            </a:r>
            <a:r>
              <a:rPr lang="ru-RU" sz="3600" i="1"/>
              <a:t>Захарова Лариса Александровна</a:t>
            </a:r>
            <a:endParaRPr lang="en-US" sz="3600" i="1"/>
          </a:p>
          <a:p>
            <a:pPr algn="ctr"/>
            <a:r>
              <a:rPr lang="ru-RU" sz="4800"/>
              <a:t>+7(916) 174-58-65</a:t>
            </a:r>
          </a:p>
        </p:txBody>
      </p:sp>
      <p:sp>
        <p:nvSpPr>
          <p:cNvPr id="112643" name="Заголовок 4"/>
          <p:cNvSpPr>
            <a:spLocks noGrp="1"/>
          </p:cNvSpPr>
          <p:nvPr>
            <p:ph type="ctrTitle"/>
          </p:nvPr>
        </p:nvSpPr>
        <p:spPr>
          <a:xfrm>
            <a:off x="519113" y="509588"/>
            <a:ext cx="8066087" cy="1470025"/>
          </a:xfrm>
        </p:spPr>
        <p:txBody>
          <a:bodyPr/>
          <a:lstStyle/>
          <a:p>
            <a:r>
              <a:rPr lang="en-US" sz="7200" smtClean="0">
                <a:hlinkClick r:id="rId4"/>
              </a:rPr>
              <a:t>armih.ru</a:t>
            </a:r>
            <a:endParaRPr lang="ru-RU" sz="7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25425"/>
            <a:ext cx="5527675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" y="3068638"/>
            <a:ext cx="4911725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AutoShape 4" descr="Голубая тисненая бумага"/>
          <p:cNvSpPr>
            <a:spLocks noChangeArrowheads="1"/>
          </p:cNvSpPr>
          <p:nvPr/>
        </p:nvSpPr>
        <p:spPr bwMode="auto">
          <a:xfrm>
            <a:off x="323850" y="765175"/>
            <a:ext cx="3598863" cy="5038725"/>
          </a:xfrm>
          <a:prstGeom prst="foldedCorner">
            <a:avLst>
              <a:gd name="adj" fmla="val 18597"/>
            </a:avLst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6600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+mn-cs"/>
              </a:rPr>
              <a:t>УЧЕБНИК</a:t>
            </a:r>
          </a:p>
        </p:txBody>
      </p:sp>
      <p:sp>
        <p:nvSpPr>
          <p:cNvPr id="4102" name="AutoShape 6" descr="Голубая тисненая бумага"/>
          <p:cNvSpPr>
            <a:spLocks noChangeArrowheads="1"/>
          </p:cNvSpPr>
          <p:nvPr/>
        </p:nvSpPr>
        <p:spPr bwMode="auto">
          <a:xfrm>
            <a:off x="5294313" y="765175"/>
            <a:ext cx="3597275" cy="5038725"/>
          </a:xfrm>
          <a:prstGeom prst="foldedCorner">
            <a:avLst>
              <a:gd name="adj" fmla="val 19796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6400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+mn-cs"/>
              </a:rPr>
              <a:t>РАБОЧАЯ </a:t>
            </a:r>
          </a:p>
          <a:p>
            <a:pPr algn="ctr">
              <a:defRPr/>
            </a:pPr>
            <a:r>
              <a:rPr lang="ru-RU" sz="6400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+mn-cs"/>
              </a:rPr>
              <a:t>ТЕТРАДЬ</a:t>
            </a:r>
          </a:p>
        </p:txBody>
      </p:sp>
      <p:sp>
        <p:nvSpPr>
          <p:cNvPr id="4103" name="AutoShape 7" descr="Голубая тисненая бумага"/>
          <p:cNvSpPr>
            <a:spLocks noChangeArrowheads="1"/>
          </p:cNvSpPr>
          <p:nvPr/>
        </p:nvSpPr>
        <p:spPr bwMode="auto">
          <a:xfrm>
            <a:off x="2773363" y="765175"/>
            <a:ext cx="3597275" cy="5038725"/>
          </a:xfrm>
          <a:prstGeom prst="foldedCorner">
            <a:avLst>
              <a:gd name="adj" fmla="val 1859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+mn-cs"/>
              </a:rPr>
              <a:t>Учебник </a:t>
            </a:r>
          </a:p>
          <a:p>
            <a:pPr algn="ctr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+mn-cs"/>
              </a:rPr>
              <a:t>+</a:t>
            </a:r>
          </a:p>
          <a:p>
            <a:pPr algn="ctr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+mn-cs"/>
              </a:rPr>
              <a:t> Рабочая </a:t>
            </a:r>
          </a:p>
          <a:p>
            <a:pPr algn="ctr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+mn-cs"/>
              </a:rPr>
              <a:t>тетрадь</a:t>
            </a:r>
            <a:endParaRPr lang="ru-RU" sz="64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0" grpId="1" animBg="1"/>
      <p:bldP spid="4102" grpId="0" animBg="1"/>
      <p:bldP spid="4102" grpId="1" animBg="1"/>
      <p:bldP spid="410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7" descr="Слайд Рабочий Лист1-0"/>
          <p:cNvPicPr>
            <a:picLocks noChangeAspect="1" noChangeArrowheads="1"/>
          </p:cNvPicPr>
          <p:nvPr/>
        </p:nvPicPr>
        <p:blipFill>
          <a:blip r:embed="rId3"/>
          <a:srcRect l="5051" t="7144" r="5051" b="7144"/>
          <a:stretch>
            <a:fillRect/>
          </a:stretch>
        </p:blipFill>
        <p:spPr bwMode="auto">
          <a:xfrm>
            <a:off x="301625" y="549275"/>
            <a:ext cx="8540750" cy="5757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3986" name="Picture 18" descr="Слайд Рабочий Лист1"/>
          <p:cNvPicPr>
            <a:picLocks noChangeAspect="1" noChangeArrowheads="1"/>
          </p:cNvPicPr>
          <p:nvPr/>
        </p:nvPicPr>
        <p:blipFill>
          <a:blip r:embed="rId4"/>
          <a:srcRect l="5051" t="7144" r="5051" b="7144"/>
          <a:stretch>
            <a:fillRect/>
          </a:stretch>
        </p:blipFill>
        <p:spPr bwMode="auto">
          <a:xfrm>
            <a:off x="301625" y="549275"/>
            <a:ext cx="8540750" cy="5757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 descr="Слайд Рабочий Лист2-0"/>
          <p:cNvPicPr>
            <a:picLocks noChangeAspect="1" noChangeArrowheads="1"/>
          </p:cNvPicPr>
          <p:nvPr/>
        </p:nvPicPr>
        <p:blipFill>
          <a:blip r:embed="rId3"/>
          <a:srcRect l="5051" t="7144" r="5051" b="9525"/>
          <a:stretch>
            <a:fillRect/>
          </a:stretch>
        </p:blipFill>
        <p:spPr bwMode="auto">
          <a:xfrm>
            <a:off x="177800" y="549275"/>
            <a:ext cx="8788400" cy="5757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9751" name="Picture 7" descr="Слайд Рабочий Лист2"/>
          <p:cNvPicPr>
            <a:picLocks noChangeAspect="1" noChangeArrowheads="1"/>
          </p:cNvPicPr>
          <p:nvPr/>
        </p:nvPicPr>
        <p:blipFill>
          <a:blip r:embed="rId4"/>
          <a:srcRect l="5051" t="7144" r="5051" b="9525"/>
          <a:stretch>
            <a:fillRect/>
          </a:stretch>
        </p:blipFill>
        <p:spPr bwMode="auto">
          <a:xfrm>
            <a:off x="177800" y="549275"/>
            <a:ext cx="8788400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25425"/>
            <a:ext cx="50641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11" descr="Слайд Тест-0"/>
          <p:cNvPicPr>
            <a:picLocks noChangeAspect="1" noChangeArrowheads="1"/>
          </p:cNvPicPr>
          <p:nvPr/>
        </p:nvPicPr>
        <p:blipFill>
          <a:blip r:embed="rId4"/>
          <a:srcRect l="7144" t="5051" r="7144" b="53870"/>
          <a:stretch>
            <a:fillRect/>
          </a:stretch>
        </p:blipFill>
        <p:spPr bwMode="auto">
          <a:xfrm>
            <a:off x="250825" y="3033713"/>
            <a:ext cx="5308600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2" name="Picture 12" descr="Слайд Тест"/>
          <p:cNvPicPr>
            <a:picLocks noChangeAspect="1" noChangeArrowheads="1"/>
          </p:cNvPicPr>
          <p:nvPr/>
        </p:nvPicPr>
        <p:blipFill>
          <a:blip r:embed="rId5"/>
          <a:srcRect l="7144" t="5051" r="7144" b="53870"/>
          <a:stretch>
            <a:fillRect/>
          </a:stretch>
        </p:blipFill>
        <p:spPr bwMode="auto">
          <a:xfrm>
            <a:off x="250825" y="3033713"/>
            <a:ext cx="5308600" cy="35988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6764</TotalTime>
  <Words>2497</Words>
  <Application>Microsoft Office PowerPoint</Application>
  <PresentationFormat>Экран (4:3)</PresentationFormat>
  <Paragraphs>306</Paragraphs>
  <Slides>48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Cambria</vt:lpstr>
      <vt:lpstr>Wingdings</vt:lpstr>
      <vt:lpstr>Arial Narrow</vt:lpstr>
      <vt:lpstr>Оформление по умолчанию</vt:lpstr>
      <vt:lpstr>УЧЕБНО-МЕТОДИЧЕСКИЙ КОМПЛЕКТ «ВЕРТОГРАД»</vt:lpstr>
      <vt:lpstr>Слайд 2</vt:lpstr>
      <vt:lpstr>ВЕРТОГРАД – сад, виноградник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ИДЕЯ КОНЦЕНТРА</vt:lpstr>
      <vt:lpstr>ХРАМОВЕДЕНИЕ</vt:lpstr>
      <vt:lpstr>ИКОНОСТАС</vt:lpstr>
      <vt:lpstr>Слайд 14</vt:lpstr>
      <vt:lpstr>НОВЫЙ ЗАВЕТ</vt:lpstr>
      <vt:lpstr>Слайд 16</vt:lpstr>
      <vt:lpstr>Слайд 17</vt:lpstr>
      <vt:lpstr>НОВЫЙ ЗАВЕТ</vt:lpstr>
      <vt:lpstr>НОВЫЙ ЗАВЕТ+ ЦЕРКОВНОСЛАВЯНСКИЙ ЯЗЫК</vt:lpstr>
      <vt:lpstr>Слайд 20</vt:lpstr>
      <vt:lpstr>БОГОСЛУЖЕНИЕ</vt:lpstr>
      <vt:lpstr>КАТЕХИЗИС</vt:lpstr>
      <vt:lpstr>Слайд 23</vt:lpstr>
      <vt:lpstr>Слайд 24</vt:lpstr>
      <vt:lpstr>Слайд 25</vt:lpstr>
      <vt:lpstr>ЦЕРКОВНАЯ ИСТОРИЯ</vt:lpstr>
      <vt:lpstr>Слайд 27</vt:lpstr>
      <vt:lpstr>«Храмоведение»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Гриф ОРОиК РПЦ и ИС РПЦ</vt:lpstr>
      <vt:lpstr>УМК «Вертоград» - победитель Всероссийского конкурса «За нравственный подвиг учителя» 20011 г.</vt:lpstr>
      <vt:lpstr>Слайд 44</vt:lpstr>
      <vt:lpstr>Слайд 45</vt:lpstr>
      <vt:lpstr>Слайд 46</vt:lpstr>
      <vt:lpstr> Приобрести комплект +7(495) 649-18-06, prav.obrazovanie@gmail.com </vt:lpstr>
      <vt:lpstr>armih.ru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Admin</cp:lastModifiedBy>
  <cp:revision>175</cp:revision>
  <dcterms:created xsi:type="dcterms:W3CDTF">2009-06-13T17:59:55Z</dcterms:created>
  <dcterms:modified xsi:type="dcterms:W3CDTF">2013-02-28T12:21:16Z</dcterms:modified>
</cp:coreProperties>
</file>