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05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151B8-4E4F-444F-86C6-BB734AD0276F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945929-016E-4C9C-9555-ECC64DBBF4F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CCBB835-7E86-44EB-BDB5-3F49222A9AB7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116B97-DFCF-4716-AE95-8D2C4B0F09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5BEB53-CDE4-464E-A00D-AE7EE61204BF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51F7CE-CB98-4605-835E-06821DBF03E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D209EA-052B-4F1A-A876-4D9DDAF0D879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573DC3-2140-4EB2-8998-419BF3C222F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79BFEB-8523-42FC-BAE7-CD10B967253B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ADFC62-5944-4108-B9BC-14199B84902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AE0EE5-CE3C-4D10-A2EB-0C39E8618190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80FE1E-EEF3-4DCB-B9CB-6C11A3378D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4C254F-F83C-452D-93D2-564EEE212FF1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BE9872-A369-4B51-87FB-1018789DB93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7EEE843-BF76-4DEF-A0CD-A59781EB09A0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6375FC-866D-4C01-B2FC-72052898C86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80E35F-03BC-4C49-9C97-8FD8032B053D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982DC9-79DC-4D87-87B2-BE469AD5E7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39978F-77E5-4647-B7F7-928F43CC64BE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C84044-8B34-46F6-9391-5F3CCA4A3F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B7FAE5-6860-42B9-8636-80EF9D659714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87B30E5-59E6-4AA5-A8BB-065990CE6E2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EF9A2B1D-011B-437C-A185-DC3A27B5B8F3}" type="datetimeFigureOut">
              <a:rPr lang="ru-RU"/>
              <a:pPr>
                <a:defRPr/>
              </a:pPr>
              <a:t>19.02.2013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2CFE3D95-E235-4424-8E29-23169AC8B43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650" y="765175"/>
            <a:ext cx="7772400" cy="1470025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                  структура и</a:t>
            </a:r>
            <a:br>
              <a:rPr lang="ru-RU" dirty="0" smtClean="0"/>
            </a:br>
            <a:r>
              <a:rPr lang="ru-RU" dirty="0" smtClean="0"/>
              <a:t>                   содержание</a:t>
            </a:r>
            <a:br>
              <a:rPr lang="ru-RU" dirty="0" smtClean="0"/>
            </a:br>
            <a:r>
              <a:rPr lang="ru-RU" dirty="0" smtClean="0"/>
              <a:t>                 пособия</a:t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ru-RU" dirty="0"/>
              <a:t> </a:t>
            </a:r>
            <a:r>
              <a:rPr lang="ru-RU" dirty="0" smtClean="0"/>
              <a:t>                </a:t>
            </a:r>
          </a:p>
        </p:txBody>
      </p:sp>
      <p:pic>
        <p:nvPicPr>
          <p:cNvPr id="13315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84213" y="1916113"/>
            <a:ext cx="2951162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Звенья структуры самосознания</a:t>
            </a:r>
          </a:p>
        </p:txBody>
      </p:sp>
      <p:sp>
        <p:nvSpPr>
          <p:cNvPr id="2253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b="1" smtClean="0"/>
          </a:p>
          <a:p>
            <a:r>
              <a:rPr lang="ru-RU" b="1" smtClean="0"/>
              <a:t>представления о своём имени и теле, </a:t>
            </a:r>
          </a:p>
          <a:p>
            <a:r>
              <a:rPr lang="ru-RU" b="1" smtClean="0"/>
              <a:t>притязание на признание, </a:t>
            </a:r>
          </a:p>
          <a:p>
            <a:r>
              <a:rPr lang="ru-RU" b="1" smtClean="0"/>
              <a:t>половая идентификация, </a:t>
            </a:r>
          </a:p>
          <a:p>
            <a:r>
              <a:rPr lang="ru-RU" b="1" smtClean="0"/>
              <a:t>психологическое время личности </a:t>
            </a:r>
          </a:p>
          <a:p>
            <a:r>
              <a:rPr lang="ru-RU" b="1" smtClean="0"/>
              <a:t>социальное пространство личностных отношений </a:t>
            </a:r>
            <a:endParaRPr lang="ru-RU" smtClean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smtClean="0"/>
              <a:t>Значение религиозного воспитания для развития самосознания личности</a:t>
            </a:r>
          </a:p>
        </p:txBody>
      </p:sp>
      <p:sp>
        <p:nvSpPr>
          <p:cNvPr id="23554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i="1" smtClean="0"/>
          </a:p>
          <a:p>
            <a:r>
              <a:rPr lang="ru-RU" i="1" smtClean="0"/>
              <a:t>Традиционным для отечественной психологии является рассмотрение развития психики ребёнка в контексте той культуры, которую он воспринимает из своего окружения и в связи с той деятельностью, которая доступна ребёнку в сотрудничестве с взрослым. </a:t>
            </a:r>
            <a:endParaRPr lang="ru-RU" smtClean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Заголовок 1"/>
          <p:cNvSpPr>
            <a:spLocks noGrp="1"/>
          </p:cNvSpPr>
          <p:nvPr>
            <p:ph type="title"/>
          </p:nvPr>
        </p:nvSpPr>
        <p:spPr>
          <a:xfrm>
            <a:off x="395288" y="765175"/>
            <a:ext cx="8229600" cy="1143000"/>
          </a:xfrm>
        </p:spPr>
        <p:txBody>
          <a:bodyPr/>
          <a:lstStyle/>
          <a:p>
            <a:r>
              <a:rPr lang="ru-RU" sz="2400" b="1" smtClean="0"/>
              <a:t>Учет возрастных особенностей в процессе усвоения традиций Православной культуры в детстве имеет двойную ценность</a:t>
            </a:r>
            <a:endParaRPr lang="ru-RU" sz="2400" smtClean="0"/>
          </a:p>
        </p:txBody>
      </p:sp>
      <p:sp>
        <p:nvSpPr>
          <p:cNvPr id="24578" name="Содержимое 2"/>
          <p:cNvSpPr>
            <a:spLocks noGrp="1"/>
          </p:cNvSpPr>
          <p:nvPr>
            <p:ph idx="1"/>
          </p:nvPr>
        </p:nvSpPr>
        <p:spPr>
          <a:xfrm>
            <a:off x="457200" y="2781300"/>
            <a:ext cx="8229600" cy="3344863"/>
          </a:xfrm>
        </p:spPr>
        <p:txBody>
          <a:bodyPr/>
          <a:lstStyle/>
          <a:p>
            <a:endParaRPr lang="ru-RU" smtClean="0"/>
          </a:p>
          <a:p>
            <a:endParaRPr lang="ru-RU" smtClean="0"/>
          </a:p>
        </p:txBody>
      </p:sp>
      <p:sp>
        <p:nvSpPr>
          <p:cNvPr id="24579" name="Прямоугольник 3"/>
          <p:cNvSpPr>
            <a:spLocks noChangeArrowheads="1"/>
          </p:cNvSpPr>
          <p:nvPr/>
        </p:nvSpPr>
        <p:spPr bwMode="auto">
          <a:xfrm>
            <a:off x="611188" y="2274888"/>
            <a:ext cx="8208962" cy="46164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buFont typeface="Arial" charset="0"/>
              <a:buChar char="•"/>
            </a:pPr>
            <a:r>
              <a:rPr lang="ru-RU" sz="2000" b="1">
                <a:latin typeface="Calibri" pitchFamily="34" charset="0"/>
              </a:rPr>
              <a:t>постижение богодухновенной культуры на каждом этапе онтогенеза способствует более глубокому и разностороннему развитию детской психики и знакомству ребёнка с такими видами человеческой деятельности, которые недоступны в десакрализованной культуре (молитва, пост, покаяние)</a:t>
            </a:r>
          </a:p>
          <a:p>
            <a:pPr>
              <a:buFont typeface="Arial" charset="0"/>
              <a:buChar char="•"/>
            </a:pPr>
            <a:endParaRPr lang="ru-RU" sz="2000" b="1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ru-RU" sz="2000" b="1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r>
              <a:rPr lang="ru-RU" sz="2000" b="1">
                <a:latin typeface="Calibri" pitchFamily="34" charset="0"/>
              </a:rPr>
              <a:t>учёт психологических особенностей личностного развития детей в процессе обучения культуре религиозной жизни обуславливает становление гармоничного образа мировосприятия у ребёнка, что в конечном итоге формирует к концу детства устойчивое мировоззрение</a:t>
            </a:r>
          </a:p>
          <a:p>
            <a:pPr>
              <a:buFont typeface="Arial" charset="0"/>
              <a:buChar char="•"/>
            </a:pPr>
            <a:endParaRPr lang="ru-RU" sz="2000" b="1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ru-RU" b="1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ru-RU" b="1">
              <a:latin typeface="Calibri" pitchFamily="34" charset="0"/>
            </a:endParaRPr>
          </a:p>
          <a:p>
            <a:pPr>
              <a:buFont typeface="Arial" charset="0"/>
              <a:buChar char="•"/>
            </a:pPr>
            <a:endParaRPr lang="ru-RU">
              <a:latin typeface="Calibri" pitchFamily="34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smtClean="0"/>
              <a:t>Представление о своём имени.</a:t>
            </a:r>
            <a:r>
              <a:rPr lang="ru-RU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«Имя – личное название человека, даваемое ему прежде всего при рождении; знак, позволяющий причислить человека к определённому социальному слою, этносу, месту в общественных отношениях, полу» (52, с.387).  Психологи подчёркивают, что в условиях современной жизни имя теряет для человека остроту мифологического отношения, сохраняя при этом мощное значение и смысл для его носителя. Имя позволяет ребёнку познавать собственную сущность, так как очень быстро соединяется в сознании с «Я», употребляемого также для обозначения себя самого. 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Представление о своем имени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Православная традиция наречения ребёнку при крещении имени святого даёт дополнительный параметр самоидентификации ребёнка с личностью его небесного покровителя, у которого, как правило, есть жизнеописание (житие), каноническое изображение (икона) и особая форма личностного обращения к нему (молитва святому). Такого рода личностное обращение ребёнка с носителем его имени обеспечивает сакральное восприятие собственного имени, даёт возможность поддержать в ребёнке его чувство самоуважения, что повышает уровень самооценки. </a:t>
            </a:r>
            <a:endParaRPr lang="ru-RU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Представление о своем теле</a:t>
            </a:r>
          </a:p>
        </p:txBody>
      </p:sp>
      <p:sp>
        <p:nvSpPr>
          <p:cNvPr id="2765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i="1" smtClean="0"/>
              <a:t>Отношение к собственному телу</a:t>
            </a:r>
            <a:r>
              <a:rPr lang="ru-RU" smtClean="0"/>
              <a:t> ребёнок формирует посредством отношения к нему близких взрослых людей, отношение к человеческому телу вообще он усваивает через культурные ориентации ближайшего окружения и бытующие в нём традиции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Представление о своем теле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Христианская культура имеет глубокую и самобытную концепцию представлений о телесной сущности человека, как о природе человеческой личности. Отличительной особенностью православного воспитания представлений о человеческом теле и его предназначении является стремление к сохранению телесного и духовного целомудрия. Православная аскетика – наука о сохранении телесной и духовной целостности, учит тому, какими способами  человек может научиться управлять своим телом и мыслями, каким образом он может выстроить отношения с другими людьми и Богом.</a:t>
            </a:r>
            <a:endParaRPr lang="ru-RU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smtClean="0"/>
              <a:t>Потребность в  признании</a:t>
            </a:r>
            <a:r>
              <a:rPr lang="ru-RU" smtClean="0"/>
              <a:t> </a:t>
            </a:r>
          </a:p>
        </p:txBody>
      </p:sp>
      <p:sp>
        <p:nvSpPr>
          <p:cNvPr id="2969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является сущностной характеристикой человека. Взрослый человек реализует эту потребность в своей деятельности, признание  ребёнка  первоначально осуществляется в атмосфере его семейного принятия и любви. </a:t>
            </a:r>
          </a:p>
          <a:p>
            <a:endParaRPr lang="ru-RU" smtClean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smtClean="0"/>
              <a:t>Потребность в  признании</a:t>
            </a:r>
            <a:r>
              <a:rPr lang="ru-RU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Специалистами подчёркивается, что ребёнку важно чувствовать свою уникальность и неповторимость, его нельзя путать с другим. Для нормального психического развития ребёнка ему предстоит усвоить своё имя, лицо и тело, </a:t>
            </a:r>
            <a:r>
              <a:rPr lang="ru-RU" dirty="0" err="1" smtClean="0"/>
              <a:t>неслучайность</a:t>
            </a:r>
            <a:r>
              <a:rPr lang="ru-RU" dirty="0" smtClean="0"/>
              <a:t> своего появления в этом мире, автономную ценность его существования. Все названные условия способствуют формированию психической устойчивости, субъективного ощущения себя счастливым и любимым ребёнком. </a:t>
            </a:r>
            <a:endParaRPr lang="ru-RU" dirty="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i="1" smtClean="0"/>
              <a:t>Половая идентификация</a:t>
            </a:r>
            <a:r>
              <a:rPr lang="ru-RU" smtClean="0"/>
              <a:t> 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7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растущего ребёнка обеспечивается также в основном в его семейном воспитании.  К концу раннего возраста дети устанавливает для себя свою половую принадлежность, а в течение первых семи лет интенсивно осваивают поведенческие формы, интересы и ценности своего пола, проявляя различные эмоциональные реакции на сверстников  своего и противоположного пола. Необходимость </a:t>
            </a:r>
            <a:r>
              <a:rPr lang="ru-RU" dirty="0" err="1" smtClean="0"/>
              <a:t>гендерного</a:t>
            </a:r>
            <a:r>
              <a:rPr lang="ru-RU" dirty="0" smtClean="0"/>
              <a:t> подхода в воспитании обоснована современной психологией и педагогикой (Мудрик А.В.). Однако, методы полового воспитания, предлагаемые </a:t>
            </a:r>
            <a:r>
              <a:rPr lang="ru-RU" dirty="0" err="1" smtClean="0"/>
              <a:t>секулярной</a:t>
            </a:r>
            <a:r>
              <a:rPr lang="ru-RU" dirty="0" smtClean="0"/>
              <a:t> педагогикой и психологией, в большинстве своём далеки от сохранения целостности детской психики. 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Аннотация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В книге представлен анализ психологической и педагогической литературы, посвящённой рассмотрению возрастных особенностей становления личности.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Характеристика </a:t>
            </a:r>
            <a:r>
              <a:rPr lang="ru-RU" dirty="0"/>
              <a:t>всех возрастных этапов в жизни человека – от зачатия до старости и смерти, соотнесена с учением о человеке в православной традиции мировосприятия.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/>
              <a:t>  Книга адресована социальным педагогам, может быть использована </a:t>
            </a:r>
            <a:r>
              <a:rPr lang="ru-RU" dirty="0" smtClean="0"/>
              <a:t> психологами</a:t>
            </a:r>
            <a:r>
              <a:rPr lang="ru-RU" dirty="0"/>
              <a:t>, социальными работниками, студентами педагогических  и духовных учебных заведений, родителями, специалистами служб семьи, </a:t>
            </a:r>
            <a:r>
              <a:rPr lang="ru-RU" dirty="0" smtClean="0"/>
              <a:t>священнослужителями</a:t>
            </a:r>
            <a:r>
              <a:rPr lang="ru-RU" dirty="0"/>
              <a:t>. </a:t>
            </a:r>
            <a:endParaRPr lang="ru-RU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Рассмотрение </a:t>
            </a:r>
            <a:r>
              <a:rPr lang="ru-RU" dirty="0"/>
              <a:t>с психолого-педагогических позиций всех возрастных этапов в жизни человеческой личности может быть востребовано  всеми, кто пытливо вглядывается в человеческую жизнь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Половая идентификация</a:t>
            </a:r>
          </a:p>
        </p:txBody>
      </p:sp>
      <p:sp>
        <p:nvSpPr>
          <p:cNvPr id="32770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mtClean="0"/>
              <a:t>Для  православного воспитания проблема полового воспитания в настоящее время заключается в недостатке современных христианских целомудренных программ воспитания детей и юношества в сфере отношения полов.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>Психологическое время личности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Позволяет адекватно реагировать на свой жизненный путь во времени, представленном прошлым, настоящим и будущим, и переживать в нём своё физическое и духовное изменение. Чем младше ребёнок, тем большее участие в формирование его жизненной перспективы принимает взрослый. Именно взрослый закладывает основы субъективной картины жизненного пути у ребёнка, учит соотносить себя не только с образами прошлого, но и будущего, причём прошлого и будущего, как отдельной личности, так и целой нации и государства. </a:t>
            </a:r>
            <a:endParaRPr lang="ru-RU"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7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Психологическое время личности</a:t>
            </a:r>
          </a:p>
        </p:txBody>
      </p:sp>
      <p:sp>
        <p:nvSpPr>
          <p:cNvPr id="34818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smtClean="0"/>
          </a:p>
          <a:p>
            <a:r>
              <a:rPr lang="ru-RU" smtClean="0"/>
              <a:t> Где я был, когда меня не было?</a:t>
            </a:r>
          </a:p>
          <a:p>
            <a:endParaRPr lang="ru-RU" smtClean="0"/>
          </a:p>
          <a:p>
            <a:r>
              <a:rPr lang="ru-RU" smtClean="0"/>
              <a:t>Что будет со мной, когда я умру?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i="1" dirty="0" smtClean="0"/>
              <a:t>Социальное пространство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8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представляет собой условия развития и бытия человека, которые психологически вводят его в сферу прав и обязанностей, в сферу  деятельности и общения. В качестве таких условий В.С.Мухина называет – место, где протекает жизнь человека, стиль и содержание общения, обусловленные принадлежностью к определённой культуре (культурам), внутреннюю позицию самого человека по отношению к истории своего народа. Освоение социального пространства ребёнком происходит посредством накопления представлений о самом себе и своём окружении. </a:t>
            </a:r>
            <a:endParaRPr lang="ru-RU" dirty="0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Социальное пространство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«Ребёнок… выделяет значимые для себя опоры, от которых он отталкивается как «от  печки»… При этом ребёнку необходимо знать и чувствовать, что он не случаен в этой жизни, не одинок, как все живое на Земле. Конечно, он появился на свет от мамы и папы, а не путём клонирования, как пресловутая овечка Долли. У него есть живущие на этом свете родственники, у него есть предки, далёкие и </a:t>
            </a:r>
            <a:r>
              <a:rPr lang="ru-RU" smtClean="0"/>
              <a:t>близкие»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150"/>
            <a:ext cx="8229600" cy="725488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400" b="1" dirty="0" smtClean="0"/>
              <a:t>Глава 1. Основные положения возрастной психологии</a:t>
            </a:r>
            <a:br>
              <a:rPr lang="ru-RU" sz="2400" b="1" dirty="0" smtClean="0"/>
            </a:br>
            <a:endParaRPr lang="ru-RU" sz="2400" dirty="0"/>
          </a:p>
        </p:txBody>
      </p:sp>
      <p:sp>
        <p:nvSpPr>
          <p:cNvPr id="1536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1.1. Предмет, задачи и методы возрастной психологии — </a:t>
            </a:r>
            <a:r>
              <a:rPr lang="ru-RU" sz="1800" b="1" smtClean="0"/>
              <a:t>7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1.2. Факторы, определяющие развитие возрастной психологии как науки — </a:t>
            </a:r>
            <a:r>
              <a:rPr lang="ru-RU" sz="1800" b="1" smtClean="0"/>
              <a:t>12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1.3. Исторический очерк исследований проблем возрастного развития — </a:t>
            </a:r>
            <a:r>
              <a:rPr lang="ru-RU" sz="1800" b="1" smtClean="0"/>
              <a:t>14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1.4. Категория развития — </a:t>
            </a:r>
            <a:r>
              <a:rPr lang="ru-RU" sz="1800" b="1" smtClean="0"/>
              <a:t>21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1.5. Теории психического развития — </a:t>
            </a:r>
            <a:r>
              <a:rPr lang="ru-RU" sz="1800" b="1" smtClean="0"/>
              <a:t>23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1.6. Источники, движущие силы и условия психического развития — </a:t>
            </a:r>
            <a:r>
              <a:rPr lang="ru-RU" sz="1800" b="1" smtClean="0"/>
              <a:t>40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1.7. Механизмы развития личности ребенка и взрослого: общее и особенное — </a:t>
            </a:r>
            <a:r>
              <a:rPr lang="ru-RU" sz="1800" b="1" smtClean="0"/>
              <a:t>41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1.8. Самосознание личности. Структурные звенья самосознания, их генезис — </a:t>
            </a:r>
            <a:r>
              <a:rPr lang="ru-RU" sz="1800" b="1" smtClean="0"/>
              <a:t>46</a:t>
            </a:r>
            <a:r>
              <a:rPr lang="ru-RU" sz="1800" smtClean="0"/>
              <a:t/>
            </a:r>
            <a:br>
              <a:rPr lang="ru-RU" sz="1800" smtClean="0"/>
            </a:br>
            <a:r>
              <a:rPr lang="ru-RU" sz="1800" smtClean="0"/>
              <a:t>1.9. Основные положения православной антропологии в курсе психологии развития — </a:t>
            </a:r>
            <a:r>
              <a:rPr lang="ru-RU" sz="1800" b="1" smtClean="0"/>
              <a:t>51</a:t>
            </a:r>
            <a:r>
              <a:rPr lang="ru-RU" sz="1800" smtClean="0"/>
              <a:t/>
            </a:r>
            <a:br>
              <a:rPr lang="ru-RU" sz="1800" smtClean="0"/>
            </a:br>
            <a:endParaRPr lang="ru-RU" sz="180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Глава 2. </a:t>
            </a:r>
            <a:br>
              <a:rPr lang="ru-RU" sz="2800" b="1" dirty="0" smtClean="0"/>
            </a:br>
            <a:r>
              <a:rPr lang="ru-RU" sz="2800" b="1" dirty="0" smtClean="0"/>
              <a:t>Условия и факторы, влияющие на развитие личности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2.1. Проблема периодизации психического развития — </a:t>
            </a:r>
            <a:r>
              <a:rPr lang="ru-RU" b="1" dirty="0" smtClean="0"/>
              <a:t>59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2.2. Дальнейшие исследования психологических детерминант морального сознания — </a:t>
            </a:r>
            <a:r>
              <a:rPr lang="ru-RU" b="1" dirty="0" smtClean="0"/>
              <a:t>70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2.3. Понятия «возраст» и «развитие», их трактовка в различных теориях развития — </a:t>
            </a:r>
            <a:r>
              <a:rPr lang="ru-RU" b="1" dirty="0" smtClean="0"/>
              <a:t>102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2.4. Взаимосвязь обучения и развития в онтогенезе — </a:t>
            </a:r>
            <a:r>
              <a:rPr lang="ru-RU" b="1" dirty="0" smtClean="0"/>
              <a:t>104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2.5. Отклонения в психическом развитии — </a:t>
            </a:r>
            <a:r>
              <a:rPr lang="ru-RU" b="1" dirty="0" smtClean="0"/>
              <a:t>110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2.6. Развитие личности в трудных жизненных ситуациях и экстремальных условиях — </a:t>
            </a:r>
            <a:r>
              <a:rPr lang="ru-RU" b="1" dirty="0" smtClean="0"/>
              <a:t>117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2.7. Развитие личности в условиях </a:t>
            </a:r>
            <a:r>
              <a:rPr lang="ru-RU" dirty="0" err="1" smtClean="0"/>
              <a:t>депривации</a:t>
            </a:r>
            <a:r>
              <a:rPr lang="ru-RU" dirty="0" smtClean="0"/>
              <a:t> — </a:t>
            </a:r>
            <a:r>
              <a:rPr lang="ru-RU" b="1" dirty="0" smtClean="0"/>
              <a:t>121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2.8. Понятия </a:t>
            </a:r>
            <a:r>
              <a:rPr lang="ru-RU" dirty="0" err="1" smtClean="0"/>
              <a:t>сенситивности</a:t>
            </a:r>
            <a:r>
              <a:rPr lang="ru-RU" dirty="0" smtClean="0"/>
              <a:t> и возрастного кризиса — </a:t>
            </a:r>
            <a:r>
              <a:rPr lang="ru-RU" b="1" dirty="0" smtClean="0"/>
              <a:t>130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b="1" dirty="0" smtClean="0"/>
              <a:t>Глава 3. Психология детских возрастов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550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3.1. Начало жизни человека — </a:t>
            </a:r>
            <a:r>
              <a:rPr lang="ru-RU" b="1" dirty="0" smtClean="0"/>
              <a:t>139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3.2. Становление и развитие систем </a:t>
            </a:r>
            <a:r>
              <a:rPr lang="ru-RU" dirty="0" err="1" smtClean="0"/>
              <a:t>пренатального</a:t>
            </a:r>
            <a:r>
              <a:rPr lang="ru-RU" dirty="0" smtClean="0"/>
              <a:t> воспитания — </a:t>
            </a:r>
            <a:r>
              <a:rPr lang="ru-RU" b="1" dirty="0" smtClean="0"/>
              <a:t>142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3.3. Первый возраст жизни — </a:t>
            </a:r>
            <a:r>
              <a:rPr lang="ru-RU" b="1" dirty="0" smtClean="0"/>
              <a:t>156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3.4. Психическое развитие в младенчестве — </a:t>
            </a:r>
            <a:r>
              <a:rPr lang="ru-RU" b="1" dirty="0" smtClean="0"/>
              <a:t>158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3.5. Психическое развитие в раннем детстве — </a:t>
            </a:r>
            <a:r>
              <a:rPr lang="ru-RU" b="1" dirty="0" smtClean="0"/>
              <a:t>167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3.6. Психологическая характеристика дошкольного возраста — </a:t>
            </a:r>
            <a:r>
              <a:rPr lang="ru-RU" b="1" dirty="0" smtClean="0"/>
              <a:t>184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3.7. Кризис семи лет — </a:t>
            </a:r>
            <a:r>
              <a:rPr lang="ru-RU" b="1" dirty="0" smtClean="0"/>
              <a:t>205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3.8. Кризис семи лет и проблема психологической готовности ребенка к обучению в школе — </a:t>
            </a:r>
            <a:r>
              <a:rPr lang="ru-RU" b="1" dirty="0" smtClean="0"/>
              <a:t>210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3.9. Психологическая характеристика младшего школьного возраста — </a:t>
            </a:r>
            <a:r>
              <a:rPr lang="ru-RU" b="1" dirty="0" smtClean="0"/>
              <a:t>217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3.10. Психологические особенности подростка — </a:t>
            </a:r>
            <a:r>
              <a:rPr lang="ru-RU" b="1" dirty="0" smtClean="0"/>
              <a:t>233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3.11. Психология юности — </a:t>
            </a:r>
            <a:r>
              <a:rPr lang="ru-RU" b="1" dirty="0" smtClean="0"/>
              <a:t>254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3.12. Понятие воли в психологии, педагогике и богословии. Возрастные кризисы как опорные точки воспитания воли у детей — </a:t>
            </a:r>
            <a:r>
              <a:rPr lang="ru-RU" b="1" dirty="0" smtClean="0"/>
              <a:t>265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3.13. Влияние религиозной культуры на становление самосознания в детском возрасте — </a:t>
            </a:r>
            <a:r>
              <a:rPr lang="ru-RU" b="1" dirty="0" smtClean="0"/>
              <a:t>285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2800" b="1" smtClean="0"/>
              <a:t/>
            </a:r>
            <a:br>
              <a:rPr lang="ru-RU" sz="2800" b="1" smtClean="0"/>
            </a:br>
            <a:r>
              <a:rPr lang="ru-RU" sz="2800" b="1" smtClean="0"/>
              <a:t>Глава</a:t>
            </a:r>
            <a:r>
              <a:rPr lang="ru-RU" sz="2800" b="1" dirty="0" smtClean="0"/>
              <a:t> 4. Развитие личности в возрастах взрослости</a:t>
            </a:r>
            <a:br>
              <a:rPr lang="ru-RU" sz="2800" b="1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fontScale="92500" lnSpcReduction="2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4.1. Молодость — </a:t>
            </a:r>
            <a:r>
              <a:rPr lang="ru-RU" b="1" dirty="0" smtClean="0"/>
              <a:t>300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4.2. Кризис середины жизни — миф или реальность? — </a:t>
            </a:r>
            <a:r>
              <a:rPr lang="ru-RU" b="1" dirty="0" smtClean="0"/>
              <a:t>305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4.3. Зрелый возраст — </a:t>
            </a:r>
            <a:r>
              <a:rPr lang="ru-RU" b="1" dirty="0" smtClean="0"/>
              <a:t>310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4.4. Психология старости — </a:t>
            </a:r>
            <a:r>
              <a:rPr lang="ru-RU" b="1" dirty="0" smtClean="0"/>
              <a:t>314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4.5. Смерть — «последняя стадия роста» — </a:t>
            </a:r>
            <a:r>
              <a:rPr lang="ru-RU" b="1" dirty="0" smtClean="0"/>
              <a:t>322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4.6. Работа с людьми, пережившими смерть близкого человека — </a:t>
            </a:r>
            <a:r>
              <a:rPr lang="ru-RU" b="1" dirty="0" smtClean="0"/>
              <a:t>328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Структура самосознания личности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dirty="0" smtClean="0"/>
              <a:t>По мысли </a:t>
            </a:r>
            <a:r>
              <a:rPr lang="ru-RU" dirty="0" err="1" smtClean="0"/>
              <a:t>Л.С.Выготского</a:t>
            </a:r>
            <a:r>
              <a:rPr lang="ru-RU" dirty="0" smtClean="0"/>
              <a:t>  целостное становление структуры самосознания личности, как правило, завершается к концу подросткового возраста. Способность к самосознанию связана с овладением человеком рефлексией.  Рефлексивные качества психики в основном оформляются в возрасте после 7 лет (о чем более подробно в главе «Младший школьный возраст»). </a:t>
            </a:r>
            <a:endParaRPr lang="ru-RU" b="1" dirty="0" smtClean="0"/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/>
              <a:t>Развитие теории структуры самосознания</a:t>
            </a:r>
            <a:endParaRPr lang="ru-RU" dirty="0"/>
          </a:p>
        </p:txBody>
      </p:sp>
      <p:sp>
        <p:nvSpPr>
          <p:cNvPr id="20482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b="1" smtClean="0"/>
              <a:t>В работах В.С.Мухиной выявлено, каким  образом в процессе психического развития ребёнка им присваивается сложившаяся в истории человечества совокупность устойчивых связей в сфере ценностных ориентаций, позволяющая воспринимать себя одновременно социальной единицей и уникальной личностью.</a:t>
            </a:r>
            <a:endParaRPr lang="ru-RU" smtClean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b="1" dirty="0" smtClean="0"/>
              <a:t>Структура самосознания личности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обеспечивает её целостность, предполагающую сохранение основных смыслов и значений для человека ценности его существования</a:t>
            </a:r>
          </a:p>
          <a:p>
            <a:pPr fontAlgn="auto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ru-RU" b="1" dirty="0" smtClean="0"/>
              <a:t>состоит из пяти базовых звеньев, которые начинают постепенно оформляться с момента рождения человека, но полноты своего раскрытия достигают к завершению возраста детства</a:t>
            </a:r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1300</Words>
  <Application>Microsoft Office PowerPoint</Application>
  <PresentationFormat>Экран (4:3)</PresentationFormat>
  <Paragraphs>66</Paragraphs>
  <Slides>24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7" baseType="lpstr">
      <vt:lpstr>Calibri</vt:lpstr>
      <vt:lpstr>Arial</vt:lpstr>
      <vt:lpstr>Тема Office</vt:lpstr>
      <vt:lpstr>                  структура и                    содержание                  пособия </vt:lpstr>
      <vt:lpstr>Аннотация</vt:lpstr>
      <vt:lpstr>Глава 1. Основные положения возрастной психологии </vt:lpstr>
      <vt:lpstr> Глава 2.  Условия и факторы, влияющие на развитие личности </vt:lpstr>
      <vt:lpstr> Глава 3. Психология детских возрастов </vt:lpstr>
      <vt:lpstr> Глава 4. Развитие личности в возрастах взрослости </vt:lpstr>
      <vt:lpstr>Структура самосознания личности</vt:lpstr>
      <vt:lpstr>Развитие теории структуры самосознания</vt:lpstr>
      <vt:lpstr>Структура самосознания личности </vt:lpstr>
      <vt:lpstr>Звенья структуры самосознания</vt:lpstr>
      <vt:lpstr>Значение религиозного воспитания для развития самосознания личности</vt:lpstr>
      <vt:lpstr>Учет возрастных особенностей в процессе усвоения традиций Православной культуры в детстве имеет двойную ценность</vt:lpstr>
      <vt:lpstr>Представление о своём имени. </vt:lpstr>
      <vt:lpstr>Представление о своем имени</vt:lpstr>
      <vt:lpstr>Представление о своем теле</vt:lpstr>
      <vt:lpstr>Представление о своем теле</vt:lpstr>
      <vt:lpstr>Потребность в  признании </vt:lpstr>
      <vt:lpstr>Потребность в  признании </vt:lpstr>
      <vt:lpstr>Половая идентификация </vt:lpstr>
      <vt:lpstr>Половая идентификация</vt:lpstr>
      <vt:lpstr>Психологическое время личности </vt:lpstr>
      <vt:lpstr>Психологическое время личности</vt:lpstr>
      <vt:lpstr>Социальное пространство личности</vt:lpstr>
      <vt:lpstr>Социальное пространство личности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структура и                    содержание                  пособия</dc:title>
  <dc:creator>Склярова Татьяна</dc:creator>
  <cp:lastModifiedBy>Admin</cp:lastModifiedBy>
  <cp:revision>7</cp:revision>
  <dcterms:created xsi:type="dcterms:W3CDTF">2010-11-04T10:01:24Z</dcterms:created>
  <dcterms:modified xsi:type="dcterms:W3CDTF">2013-02-19T08:22:57Z</dcterms:modified>
</cp:coreProperties>
</file>