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  <p:sldMasterId id="2147484186" r:id="rId2"/>
    <p:sldMasterId id="2147484295" r:id="rId3"/>
  </p:sldMasterIdLst>
  <p:notesMasterIdLst>
    <p:notesMasterId r:id="rId19"/>
  </p:notesMasterIdLst>
  <p:sldIdLst>
    <p:sldId id="256" r:id="rId4"/>
    <p:sldId id="274" r:id="rId5"/>
    <p:sldId id="260" r:id="rId6"/>
    <p:sldId id="263" r:id="rId7"/>
    <p:sldId id="261" r:id="rId8"/>
    <p:sldId id="262" r:id="rId9"/>
    <p:sldId id="266" r:id="rId10"/>
    <p:sldId id="264" r:id="rId11"/>
    <p:sldId id="272" r:id="rId12"/>
    <p:sldId id="273" r:id="rId13"/>
    <p:sldId id="276" r:id="rId14"/>
    <p:sldId id="275" r:id="rId15"/>
    <p:sldId id="277" r:id="rId16"/>
    <p:sldId id="278" r:id="rId17"/>
    <p:sldId id="27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Кричкин" initials="АК" lastIdx="0" clrIdx="0">
    <p:extLst>
      <p:ext uri="{19B8F6BF-5375-455C-9EA6-DF929625EA0E}">
        <p15:presenceInfo xmlns:p15="http://schemas.microsoft.com/office/powerpoint/2012/main" userId="S-1-5-21-3166358079-2254795008-3927019575-1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CA82F-A454-46E6-AFDD-832E671D784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05D5-9A82-40E5-9FB6-A518A9E52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8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7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2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05D5-9A82-40E5-9FB6-A518A9E5245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7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1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22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9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0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7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8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4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46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3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11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9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9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60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24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7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24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84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5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009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62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3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99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101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30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623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70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425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1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61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24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5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7CAE-7754-4976-B81A-8021A4D72142}" type="datetimeFigureOut">
              <a:rPr lang="ru-RU" smtClean="0"/>
              <a:pPr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99C822-F6D0-40D6-B4F3-9BF4F33430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93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83.jpeg"/><Relationship Id="rId3" Type="http://schemas.openxmlformats.org/officeDocument/2006/relationships/image" Target="../media/image61.jpeg"/><Relationship Id="rId21" Type="http://schemas.openxmlformats.org/officeDocument/2006/relationships/image" Target="../media/image78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2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1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0.jpeg"/><Relationship Id="rId28" Type="http://schemas.openxmlformats.org/officeDocument/2006/relationships/image" Target="../media/image85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79.jpeg"/><Relationship Id="rId27" Type="http://schemas.openxmlformats.org/officeDocument/2006/relationships/image" Target="../media/image8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274768" cy="14688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Arial" charset="0"/>
              </a:rPr>
              <a:t>Реализация предметной области ОДНКНР: опыт Москвы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276007" y="5805264"/>
            <a:ext cx="6591985" cy="8604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Вологда,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10 ноября 2016 года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378" y="665662"/>
            <a:ext cx="7379328" cy="128089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Arial" charset="0"/>
              </a:rPr>
              <a:t>КУРСЫ ПОВЫШЕНИЯ КВАЛИФИКАЦИИ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854" y="1153917"/>
            <a:ext cx="76608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Курсы повышения квалификации при кафедре ЮНЕСКО МИОО</a:t>
            </a:r>
            <a:endParaRPr lang="ru-RU" sz="2000" kern="0" dirty="0" smtClean="0">
              <a:solidFill>
                <a:srgbClr val="0070C0"/>
              </a:solidFill>
              <a:cs typeface="Arial" charset="0"/>
            </a:endParaRPr>
          </a:p>
          <a:p>
            <a:pPr algn="just"/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Технологии духовно-нравственного воспитания </a:t>
            </a:r>
            <a:r>
              <a:rPr lang="ru-RU" sz="2000" b="1" kern="0" dirty="0">
                <a:solidFill>
                  <a:srgbClr val="FF0000"/>
                </a:solidFill>
                <a:cs typeface="Arial" charset="0"/>
              </a:rPr>
              <a:t>дошкольников и младших школьников 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на основе православных ценностей и традиций русской культуры</a:t>
            </a:r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» </a:t>
            </a:r>
            <a:r>
              <a:rPr lang="ru-RU" sz="2000" kern="0" dirty="0">
                <a:solidFill>
                  <a:srgbClr val="0070C0"/>
                </a:solidFill>
                <a:cs typeface="Arial" charset="0"/>
              </a:rPr>
              <a:t>(72 часа, сентябрь–май, один раз в две </a:t>
            </a:r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недели);</a:t>
            </a:r>
          </a:p>
          <a:p>
            <a:pPr algn="just"/>
            <a:endParaRPr lang="ru-RU" sz="2000" kern="0" dirty="0">
              <a:solidFill>
                <a:srgbClr val="0070C0"/>
              </a:solidFill>
              <a:cs typeface="Arial" charset="0"/>
            </a:endParaRPr>
          </a:p>
          <a:p>
            <a:pPr algn="just"/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Содержание и методика преподавания междисциплинарного учебного курса </a:t>
            </a:r>
            <a:r>
              <a:rPr lang="ru-RU" sz="2000" b="1" kern="0" dirty="0">
                <a:solidFill>
                  <a:srgbClr val="FF0000"/>
                </a:solidFill>
                <a:cs typeface="Arial" charset="0"/>
              </a:rPr>
              <a:t>«Истоки» в </a:t>
            </a:r>
            <a:r>
              <a:rPr lang="ru-RU" sz="2000" b="1" kern="0" dirty="0" smtClean="0">
                <a:solidFill>
                  <a:srgbClr val="FF0000"/>
                </a:solidFill>
                <a:cs typeface="Arial" charset="0"/>
              </a:rPr>
              <a:t>5-м классе 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основной школы</a:t>
            </a:r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» </a:t>
            </a:r>
            <a:r>
              <a:rPr lang="ru-RU" sz="2000" kern="0" dirty="0">
                <a:solidFill>
                  <a:srgbClr val="0070C0"/>
                </a:solidFill>
                <a:cs typeface="Arial" charset="0"/>
              </a:rPr>
              <a:t>(72 часа, сентябрь–май, один раз в две </a:t>
            </a:r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недели);</a:t>
            </a:r>
          </a:p>
          <a:p>
            <a:pPr algn="just"/>
            <a:endParaRPr lang="ru-RU" sz="2000" kern="0" dirty="0" smtClean="0">
              <a:solidFill>
                <a:srgbClr val="0070C0"/>
              </a:solidFill>
              <a:cs typeface="Arial" charset="0"/>
            </a:endParaRPr>
          </a:p>
          <a:p>
            <a:pPr algn="just"/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«Содержание и методика преподавания учебного курса </a:t>
            </a:r>
            <a:r>
              <a:rPr lang="ru-RU" sz="2000" b="1" kern="0" dirty="0">
                <a:solidFill>
                  <a:srgbClr val="FF0000"/>
                </a:solidFill>
                <a:cs typeface="Arial" charset="0"/>
              </a:rPr>
              <a:t>«Православная культура» в </a:t>
            </a:r>
            <a:r>
              <a:rPr lang="ru-RU" sz="2000" b="1" kern="0" dirty="0" smtClean="0">
                <a:solidFill>
                  <a:srgbClr val="FF0000"/>
                </a:solidFill>
                <a:cs typeface="Arial" charset="0"/>
              </a:rPr>
              <a:t>5-м </a:t>
            </a:r>
            <a:r>
              <a:rPr lang="ru-RU" sz="2000" b="1" kern="0" dirty="0">
                <a:solidFill>
                  <a:srgbClr val="FF0000"/>
                </a:solidFill>
                <a:cs typeface="Arial" charset="0"/>
              </a:rPr>
              <a:t>классе </a:t>
            </a:r>
            <a:r>
              <a:rPr lang="ru-RU" sz="2000" b="1" kern="0" dirty="0">
                <a:solidFill>
                  <a:srgbClr val="0070C0"/>
                </a:solidFill>
                <a:cs typeface="Arial" charset="0"/>
              </a:rPr>
              <a:t>основной школы</a:t>
            </a:r>
            <a:r>
              <a:rPr lang="ru-RU" sz="2000" b="1" kern="0" dirty="0" smtClean="0">
                <a:solidFill>
                  <a:srgbClr val="0070C0"/>
                </a:solidFill>
                <a:cs typeface="Arial" charset="0"/>
              </a:rPr>
              <a:t>» </a:t>
            </a:r>
            <a:r>
              <a:rPr lang="ru-RU" sz="2000" kern="0" dirty="0">
                <a:solidFill>
                  <a:srgbClr val="0070C0"/>
                </a:solidFill>
                <a:cs typeface="Arial" charset="0"/>
              </a:rPr>
              <a:t>(72 часа, сентябрь–май, один раз в две </a:t>
            </a:r>
            <a:r>
              <a:rPr lang="ru-RU" sz="2000" kern="0" dirty="0" smtClean="0">
                <a:solidFill>
                  <a:srgbClr val="0070C0"/>
                </a:solidFill>
                <a:cs typeface="Arial" charset="0"/>
              </a:rPr>
              <a:t>недели).</a:t>
            </a:r>
            <a:endParaRPr lang="ru-RU" sz="2000" kern="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50" y="616654"/>
            <a:ext cx="7274768" cy="128089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Arial" charset="0"/>
              </a:rPr>
              <a:t>КУРСЫ ПОВЫШЕНИЯ КВАЛИФИКАЦИИ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05506"/>
            <a:ext cx="7660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kern="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kern="0" dirty="0" smtClean="0">
                <a:solidFill>
                  <a:srgbClr val="0070C0"/>
                </a:solidFill>
                <a:cs typeface="Arial" charset="0"/>
              </a:rPr>
              <a:t>«Методика преподавания и содержание междисциплинарного учебного курса </a:t>
            </a:r>
            <a:r>
              <a:rPr lang="ru-RU" sz="2400" b="1" kern="0" dirty="0" smtClean="0">
                <a:solidFill>
                  <a:srgbClr val="FF0000"/>
                </a:solidFill>
                <a:cs typeface="Arial" charset="0"/>
              </a:rPr>
              <a:t>«Истоки» в 6 классе </a:t>
            </a:r>
            <a:r>
              <a:rPr lang="ru-RU" sz="2400" b="1" kern="0" dirty="0" smtClean="0">
                <a:solidFill>
                  <a:srgbClr val="0070C0"/>
                </a:solidFill>
                <a:cs typeface="Arial" charset="0"/>
              </a:rPr>
              <a:t>основной школы»;</a:t>
            </a:r>
          </a:p>
          <a:p>
            <a:pPr marL="342900" indent="-342900" algn="just">
              <a:buFontTx/>
              <a:buChar char="-"/>
            </a:pPr>
            <a:endParaRPr lang="ru-RU" sz="2400" kern="0" dirty="0" smtClean="0">
              <a:solidFill>
                <a:srgbClr val="0070C0"/>
              </a:solidFill>
              <a:cs typeface="Arial" charset="0"/>
            </a:endParaRPr>
          </a:p>
          <a:p>
            <a:pPr marL="354013" indent="-354013" algn="just"/>
            <a:r>
              <a:rPr lang="ru-RU" sz="2400" kern="0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ru-RU" sz="2400" b="1" kern="0" dirty="0" smtClean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2400" b="1" kern="0" dirty="0">
                <a:solidFill>
                  <a:srgbClr val="0070C0"/>
                </a:solidFill>
                <a:cs typeface="Arial" charset="0"/>
              </a:rPr>
              <a:t>Содержание и методика преподавания учебного курса </a:t>
            </a:r>
            <a:r>
              <a:rPr lang="ru-RU" sz="2400" b="1" kern="0" dirty="0">
                <a:solidFill>
                  <a:srgbClr val="FF0000"/>
                </a:solidFill>
                <a:cs typeface="Arial" charset="0"/>
              </a:rPr>
              <a:t>«Православная культура» в </a:t>
            </a:r>
            <a:r>
              <a:rPr lang="ru-RU" sz="2400" b="1" kern="0" dirty="0" smtClean="0">
                <a:solidFill>
                  <a:srgbClr val="FF0000"/>
                </a:solidFill>
                <a:cs typeface="Arial" charset="0"/>
              </a:rPr>
              <a:t>6 </a:t>
            </a:r>
            <a:r>
              <a:rPr lang="ru-RU" sz="2400" b="1" kern="0" dirty="0">
                <a:solidFill>
                  <a:srgbClr val="FF0000"/>
                </a:solidFill>
                <a:cs typeface="Arial" charset="0"/>
              </a:rPr>
              <a:t>классе </a:t>
            </a:r>
            <a:r>
              <a:rPr lang="ru-RU" sz="2400" b="1" kern="0" dirty="0">
                <a:solidFill>
                  <a:srgbClr val="0070C0"/>
                </a:solidFill>
                <a:cs typeface="Arial" charset="0"/>
              </a:rPr>
              <a:t>основной </a:t>
            </a:r>
            <a:r>
              <a:rPr lang="ru-RU" sz="2400" b="1" kern="0" dirty="0" smtClean="0">
                <a:solidFill>
                  <a:srgbClr val="0070C0"/>
                </a:solidFill>
                <a:cs typeface="Arial" charset="0"/>
              </a:rPr>
              <a:t>школы».</a:t>
            </a:r>
            <a:endParaRPr lang="ru-RU" sz="2400" kern="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" y="1013749"/>
            <a:ext cx="9144000" cy="483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00" y="241279"/>
            <a:ext cx="9140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http://</a:t>
            </a: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mosmetod.ru/metodicheskoe-prostranstvo/odnknr.html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4834"/>
          <a:stretch/>
        </p:blipFill>
        <p:spPr>
          <a:xfrm>
            <a:off x="52576" y="1136098"/>
            <a:ext cx="9036496" cy="102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4937"/>
          <a:stretch/>
        </p:blipFill>
        <p:spPr>
          <a:xfrm>
            <a:off x="53752" y="2530890"/>
            <a:ext cx="9036496" cy="1826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1"/>
          <a:stretch/>
        </p:blipFill>
        <p:spPr>
          <a:xfrm>
            <a:off x="-1176" y="4731934"/>
            <a:ext cx="9144000" cy="1282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500" y="241279"/>
            <a:ext cx="9140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http://</a:t>
            </a: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mosmetod.ru/metodicheskoe-prostranstvo/odnknr.html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-1"/>
          <a:stretch/>
        </p:blipFill>
        <p:spPr>
          <a:xfrm>
            <a:off x="0" y="1401802"/>
            <a:ext cx="9144000" cy="2392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9"/>
          <a:stretch/>
        </p:blipFill>
        <p:spPr>
          <a:xfrm>
            <a:off x="-48775" y="4203700"/>
            <a:ext cx="9144000" cy="1091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500" y="241279"/>
            <a:ext cx="9140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http://</a:t>
            </a: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mosmetod.ru/metodicheskoe-prostranstvo/odnknr.html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787397"/>
            <a:ext cx="7157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Интегрированный урок курса «Истоки» (предметная область ОДНКНР), музыки, изобразительного искусства, мировой художественной культуры на тему: </a:t>
            </a:r>
            <a:r>
              <a:rPr lang="ru-RU" b="1" dirty="0">
                <a:solidFill>
                  <a:srgbClr val="0070C0"/>
                </a:solidFill>
              </a:rPr>
              <a:t>«В поисках утраченного» (Храм Покрова на Нерли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1" y="3447286"/>
            <a:ext cx="7157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Краеведческая</a:t>
            </a:r>
            <a:r>
              <a:rPr lang="ru-RU" dirty="0">
                <a:solidFill>
                  <a:srgbClr val="0070C0"/>
                </a:solidFill>
              </a:rPr>
              <a:t> работа в помощь курсу «Истоки</a:t>
            </a:r>
            <a:r>
              <a:rPr lang="ru-RU" dirty="0" smtClean="0">
                <a:solidFill>
                  <a:srgbClr val="0070C0"/>
                </a:solidFill>
              </a:rPr>
              <a:t>»: 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Каникулярная </a:t>
            </a:r>
            <a:r>
              <a:rPr lang="ru-RU" dirty="0">
                <a:solidFill>
                  <a:srgbClr val="0070C0"/>
                </a:solidFill>
              </a:rPr>
              <a:t>семейная программа;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Проект </a:t>
            </a:r>
            <a:r>
              <a:rPr lang="ru-RU" b="1" dirty="0">
                <a:solidFill>
                  <a:srgbClr val="0070C0"/>
                </a:solidFill>
              </a:rPr>
              <a:t>«Духовно-нравственное воспитание школьников путем изучения традиционной русской культуры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Организация </a:t>
            </a:r>
            <a:r>
              <a:rPr lang="ru-RU" dirty="0">
                <a:solidFill>
                  <a:srgbClr val="0070C0"/>
                </a:solidFill>
              </a:rPr>
              <a:t>групповой работы по написанию </a:t>
            </a:r>
            <a:r>
              <a:rPr lang="ru-RU" b="1" dirty="0">
                <a:solidFill>
                  <a:srgbClr val="0070C0"/>
                </a:solidFill>
              </a:rPr>
              <a:t>детского путеводителя</a:t>
            </a:r>
            <a:r>
              <a:rPr lang="ru-RU" dirty="0">
                <a:solidFill>
                  <a:srgbClr val="0070C0"/>
                </a:solidFill>
              </a:rPr>
              <a:t> по отдельным районам г. Москвы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962964"/>
            <a:ext cx="6591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Наши методические разработки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82" y="692696"/>
            <a:ext cx="7274768" cy="50063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Arial" charset="0"/>
              </a:rPr>
              <a:t>УЧАСТНИКИ ПИЛОТНОГО ПРОЕКТА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5616" y="2060848"/>
            <a:ext cx="7632700" cy="4105275"/>
          </a:xfrm>
        </p:spPr>
        <p:txBody>
          <a:bodyPr>
            <a:noAutofit/>
          </a:bodyPr>
          <a:lstStyle/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Образовательные </a:t>
            </a: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организации </a:t>
            </a:r>
            <a:r>
              <a:rPr lang="ru-RU" sz="1500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(33)</a:t>
            </a:r>
            <a:r>
              <a:rPr lang="ru-RU" sz="1500" b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:</a:t>
            </a:r>
          </a:p>
          <a:p>
            <a:pPr algn="just"/>
            <a:r>
              <a:rPr lang="ru-RU" sz="15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ГБОУ СОШ № 368 «Лосиный остров» (ВАО); ГБОУ гимназия № 1476 (ВАО); ГБОУ Гимназия № 1748 «Вертикаль» (ВАО); ГБОУ СОШ № 12 (ЗАО); ГБОУ Школа № 37 (ЗАО); ГБОУ Школа № 1238 (ЗАО); ГБОУ Школа № 1329 (ЗАО); ГБОУ СОШ № 807 (ЗАО); ГБОУ Школа № 384 (ЗАО); ГБОУ Школа № 853 (ЗелАО); ГБОУ Школа № 1150 имени Героя Советского Союза К.К. Рокоссовского (ЗелАО); ГБПОУ ПК им. Н.Н. Годовикова (Отделение Школа) (САО); ГБОУ Школа № 1315 (САО); ГБОУ Школа № 1474 (САО); ГБОУ СОШ № 1847 (САО); ГБОУ Школа № 237 («Гимназия Марьина Роща имени В.Ф. Орлова») (СВАО); ГБОУ СОШ № 1374 (СВАО); ГБОУ СОШ № 1482 (СВАО); ГБОУ Школа № 830 (СЗАО); ГБОУ Гимназия № 1551 (СЗАО); ГБОУ Лицей № 1560 (СЗАО); ГБОУ Школа № 2065 (ТиНАО); ГБОУ Школа № 2073 (ТиНАО); ГБОУ СОШ № 867 (ЮАО); ГБОУ СОШ № 924 (ЮАО); ГБОУ Школа № 933 (ЮАО); ГБОУ Школа № 937 (ЮАО); </a:t>
            </a:r>
            <a:r>
              <a:rPr lang="ru-RU" sz="15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ГБОУ </a:t>
            </a:r>
            <a:r>
              <a:rPr lang="ru-RU" sz="15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гимназия № 491 «Марьино» (ЮВАО); ГБОУ СОШ № 572 (ЮВАО); ГБОУ СОШ № 1208 (ЮВАО); ГБОУ СОШ № 1148 (ЮВАО); ГБОУ Школа № 2089 (ЮВАО</a:t>
            </a:r>
            <a:r>
              <a:rPr lang="ru-RU" sz="15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); </a:t>
            </a:r>
            <a:r>
              <a:rPr lang="ru-RU" sz="1500" dirty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ГБОУ СОШ № 554 (ЮЗАО</a:t>
            </a:r>
            <a:r>
              <a:rPr lang="ru-RU" sz="1500" dirty="0" smtClean="0"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).</a:t>
            </a:r>
            <a:endParaRPr lang="ru-RU" sz="1600" b="1" dirty="0">
              <a:solidFill>
                <a:srgbClr val="0070C0"/>
              </a:solidFill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200" cy="648072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ea typeface="+mn-ea"/>
                <a:cs typeface="Arial" charset="0"/>
              </a:rPr>
              <a:t>УЧЕБНО-МЕТОДИЧЕСКИЕ РЕСУРСЫ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808" y="1772816"/>
            <a:ext cx="820891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Наиболее полные комплекты материалов для обучающихся и педагогов представлены в следующих учебно-методических пособиях:</a:t>
            </a:r>
          </a:p>
          <a:p>
            <a:pPr marL="285750" indent="-285750" algn="ctr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kern="0" dirty="0" smtClean="0">
                <a:solidFill>
                  <a:srgbClr val="0070C0"/>
                </a:solidFill>
                <a:cs typeface="Arial" charset="0"/>
              </a:rPr>
              <a:t>Материалы учебного курса «Православная культура» (автор – Л.Л. Шевченко);</a:t>
            </a:r>
          </a:p>
          <a:p>
            <a:pPr marL="285750" indent="-285750" algn="ctr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kern="0" dirty="0" smtClean="0">
                <a:solidFill>
                  <a:srgbClr val="0070C0"/>
                </a:solidFill>
                <a:cs typeface="Arial" charset="0"/>
              </a:rPr>
              <a:t> Материалы учебного курса «Истоки» (авторы – А.В. Камкин, И.А. Кузьмин).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endParaRPr lang="ru-RU" i="1" kern="0" dirty="0">
              <a:solidFill>
                <a:srgbClr val="0070C0"/>
              </a:solidFill>
              <a:cs typeface="Arial" charset="0"/>
            </a:endParaRPr>
          </a:p>
          <a:p>
            <a:pPr marL="808038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Учебно-методические пособия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разработаны для уровней</a:t>
            </a: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 marL="808038" indent="-285750" fontAlgn="base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дошкольного </a:t>
            </a: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образования;</a:t>
            </a:r>
          </a:p>
          <a:p>
            <a:pPr marL="808038" indent="-285750" fontAlgn="base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начального</a:t>
            </a: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 общего образования;</a:t>
            </a:r>
          </a:p>
          <a:p>
            <a:pPr marL="808038" indent="-285750" fontAlgn="base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основного</a:t>
            </a: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 общего образования;</a:t>
            </a:r>
          </a:p>
          <a:p>
            <a:pPr marL="808038" indent="-285750" fontAlgn="base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среднего</a:t>
            </a: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4944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40352" cy="47667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45" name="Picture 2" descr="F:\История религий\ОРКСЭ\УМК по ОРКСЭ\Учебная литература издательства «ЦПКИТО»\ПК. Концеп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81" y="1443242"/>
            <a:ext cx="4068637" cy="52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59" cy="50405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68599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ПРАВОСЛАВНАЯ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КУЛЬТУРА»                                                                                           Дошкольное образование  (учебно-методический 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комплект «Добрый мир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»)</a:t>
            </a:r>
            <a:endParaRPr lang="ru-RU" sz="1600" kern="0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5" name="Picture 3" descr="F:\История религий\ОРКСЭ\УМК по ОРКСЭ\Учебная литература издательства «ЦПКИТО»\ПК-дошкольники (УМК)\«Добрый мир»\«Добрый мир» - 1 «Прогулки по дням творения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84784"/>
            <a:ext cx="15430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История религий\ОРКСЭ\УМК по ОРКСЭ\Учебная литература издательства «ЦПКИТО»\ПК-дошкольники (УМК)\«Добрый мир»\«Добрый мир» - 2 «Хорошо - плохо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484784"/>
            <a:ext cx="15335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:\История религий\ОРКСЭ\УМК по ОРКСЭ\Учебная литература издательства «ЦПКИТО»\ПК-дошкольники (УМК)\«Добрый мир»\«Добрый мир» - 3 «Семья. Родина. Православный храм. Наши меньшие друзья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84784"/>
            <a:ext cx="15049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История религий\ОРКСЭ\УМК по ОРКСЭ\Учебная литература издательства «ЦПКИТО»\ПК-дошкольники (УМК)\«Добрый мир»\«Добрый мир» - 4 «Чему мы радуемся. Православные праздники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84784"/>
            <a:ext cx="15382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okman Old Style" pitchFamily="18" charset="0"/>
              <a:cs typeface="Arial" charset="0"/>
            </a:endParaRPr>
          </a:p>
        </p:txBody>
      </p:sp>
      <p:pic>
        <p:nvPicPr>
          <p:cNvPr id="13" name="Picture 7" descr="F:\История религий\ОРКСЭ\УМК по ОРКСЭ\Учебная литература издательства «ЦПКИТО»\ПК-дошкольники (УМК)\«Добрый мир»\«Добрый мир» (методическое пособие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55" y="5040338"/>
            <a:ext cx="100012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F:\История религий\ОРКСЭ\УМК по ОРКСЭ\Учебная литература издательства «ЦПКИТО»\ПК-дошкольники (УМК)\«Добрый мир»\«Добрый мир» (музыкальные материалы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48" y="5546402"/>
            <a:ext cx="915752" cy="12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F:\История религий\ОРКСЭ\УМК по ОРКСЭ\Учебная литература издательства «ЦПКИТО»\ПК-дошкольники (УМК)\«Добрый мир»\«Добрый мир» (наглядные материалы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65" y="4768980"/>
            <a:ext cx="10620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F:\История религий\ОРКСЭ\УМК по ОРКСЭ\Учебная литература издательства «ЦПКИТО»\ПК-дошкольники (УМК)\«Добрый мир»\«Добрый мир» (рабочая тетрадь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0" y="4496971"/>
            <a:ext cx="12636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История религий\ОРКСЭ\УМК по ОРКСЭ\Учебная литература издательства «ЦПКИТО»\ПК-дошкольники (УМК)\«Добрый мир»\«Добрый мир» (внеурочка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34" y="5040338"/>
            <a:ext cx="9239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910" y="3556472"/>
            <a:ext cx="1934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 smtClean="0">
                <a:solidFill>
                  <a:srgbClr val="0070C0"/>
                </a:solidFill>
                <a:cs typeface="Arial" charset="0"/>
              </a:rPr>
              <a:t>«Прогулки по дням творения»</a:t>
            </a:r>
            <a:endParaRPr lang="ru-RU" sz="1600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37905" y="3571876"/>
            <a:ext cx="1934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«Хорошо - плохо»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05078" y="3602638"/>
            <a:ext cx="1934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«Семья. Родина. Православный храм. Наши меньшие друзья»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3534247"/>
            <a:ext cx="1934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«Чему мы радуемся? Православные праздники»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82400" y="4875824"/>
            <a:ext cx="34462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70C0"/>
                </a:solidFill>
                <a:cs typeface="Arial" charset="0"/>
              </a:rPr>
              <a:t>методическое пособие; 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70C0"/>
                </a:solidFill>
                <a:cs typeface="Arial" charset="0"/>
              </a:rPr>
              <a:t>наглядные материалы;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70C0"/>
                </a:solidFill>
                <a:cs typeface="Arial" charset="0"/>
              </a:rPr>
              <a:t>рабочая тетрадь;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70C0"/>
                </a:solidFill>
                <a:cs typeface="Arial" charset="0"/>
              </a:rPr>
              <a:t>музыкальные материалы;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70C0"/>
                </a:solidFill>
                <a:cs typeface="Arial" charset="0"/>
              </a:rPr>
              <a:t>маршруты </a:t>
            </a:r>
            <a:r>
              <a:rPr lang="ru-RU" sz="1400" kern="0" dirty="0">
                <a:solidFill>
                  <a:srgbClr val="0070C0"/>
                </a:solidFill>
                <a:cs typeface="Arial" charset="0"/>
              </a:rPr>
              <a:t>духовного краеведения.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534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589" y="510513"/>
            <a:ext cx="7255911" cy="578772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993999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«ПРАВОСЛАВНАЯ КУЛЬТУРА»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                                                                                          Начальная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, основная и старшая школа (1–11 классы)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28072" y="1576764"/>
            <a:ext cx="1934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Учебные пособия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41010" y="4090578"/>
            <a:ext cx="2640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Наглядные пособия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88" y="3778994"/>
            <a:ext cx="2563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Музыкальные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пособия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24" name="Picture 6" descr="F:\История религий\ОРКСЭ\УМК по ОРКСЭ\Учебная литература издательства «ЦПКИТО»\ПК-1-11 (УМК)\ПК-1\ПК-1. Музыкальное пособ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1433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F:\История религий\ОРКСЭ\УМК по ОРКСЭ\Учебная литература издательства «ЦПКИТО»\ПК-1-11 (УМК)\ПК-2\ПК-2. Музыкальное пособ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143375"/>
            <a:ext cx="7858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F:\История религий\ОРКСЭ\УМК по ОРКСЭ\Учебная литература издательства «ЦПКИТО»\ПК-1-11 (УМК)\ПК-5\ПК-5. Музыкальное пособ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143375"/>
            <a:ext cx="7969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F:\История религий\ОРКСЭ\УМК по ОРКСЭ\Учебная литература издательства «ЦПКИТО»\ПК-1-11 (УМК)\ПК-1\ПК-1. Методическое пособ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357813"/>
            <a:ext cx="67151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F:\История религий\ОРКСЭ\УМК по ОРКСЭ\Учебная литература издательства «ЦПКИТО»\ПК-1-11 (УМК)\ПК-2\ПК-2. Методическое пособ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357813"/>
            <a:ext cx="6683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F:\История религий\ОРКСЭ\УМК по ОРКСЭ\Учебная литература издательства «ЦПКИТО»\ПК-1-11 (УМК)\ПК-3\ПК-3-4. Методическое пособ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357813"/>
            <a:ext cx="647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 descr="F:\История религий\ОРКСЭ\УМК по ОРКСЭ\Учебная литература издательства «ЦПКИТО»\ПК-1-11 (УМК)\ПК-5\ПК-5. Методическое пособи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57813"/>
            <a:ext cx="64293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F:\История религий\ОРКСЭ\УМК по ОРКСЭ\Учебная литература издательства «ЦПКИТО»\ПК-1-11 (УМК)\ПК-1\ПК-1. Книга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214563"/>
            <a:ext cx="10366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F:\История религий\ОРКСЭ\УМК по ОРКСЭ\Учебная литература издательства «ЦПКИТО»\ПК-1-11 (УМК)\ПК-1\ПК-1. Наглядное пособие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9" y="4513263"/>
            <a:ext cx="1143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F:\История религий\ОРКСЭ\УМК по ОРКСЭ\Учебная литература издательства «ЦПКИТО»\ПК-1-11 (УМК)\ПК-2\ПК-2. Книга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214563"/>
            <a:ext cx="10588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F:\История религий\ОРКСЭ\УМК по ОРКСЭ\Учебная литература издательства «ЦПКИТО»\ПК-1-11 (УМК)\ПК-2\ПК-2. Наглядное пособие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61" y="4487863"/>
            <a:ext cx="11541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F:\История религий\ОРКСЭ\УМК по ОРКСЭ\Учебная литература издательства «ЦПКИТО»\ПК-1-11 (УМК)\ПК-3\ПК-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214563"/>
            <a:ext cx="10302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F:\История религий\ОРКСЭ\УМК по ОРКСЭ\Учебная литература издательства «ЦПКИТО»\ПК-1-11 (УМК)\ПК-4-5 (ОРКСЭ)\ПК-4 (ОРКСЭ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48" y="2216845"/>
            <a:ext cx="1168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6" descr="F:\История религий\ОРКСЭ\УМК по ОРКСЭ\Учебная литература издательства «ЦПКИТО»\ПК-1-11 (УМК)\ПК-5\ПК-5. Книга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214563"/>
            <a:ext cx="10207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F:\История религий\ОРКСЭ\УМК по ОРКСЭ\Учебная литература издательства «ЦПКИТО»\ПК-1-11 (УМК)\ПК-6\ПК-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214563"/>
            <a:ext cx="10239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 descr="F:\История религий\ОРКСЭ\УМК по ОРКСЭ\Учебная литература издательства «ЦПКИТО»\ПК-1-11 (УМК)\ПК-8\ПК-8. Книга-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214563"/>
            <a:ext cx="1016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072188" y="4857125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Методические пособия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45" name="Picture 23" descr="F:\История религий\ОРКСЭ\УМК по ОРКСЭ\Учебная литература издательства «ЦПКИТО»\ПК-1-11 (УМК)\ПК-9\ПК-9. Книга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214563"/>
            <a:ext cx="10048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4" descr="F:\История религий\ОРКСЭ\УМК по ОРКСЭ\Учебная литература издательства «ЦПКИТО»\ПК-1-11 (УМК)\ПК-10\ПК-10. Духовное краеведение Подмосковь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214563"/>
            <a:ext cx="10445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F:\История религий\ОРКСЭ\УМК по ОРКСЭ\Учебная литература издательства «ЦПКИТО»\ПК-1-11 (УМК)\ПК-11\ПК-11. Книга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212082"/>
            <a:ext cx="1022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 descr="F:\История религий\ОРКСЭ\УМК по ОРКСЭ\Учебная литература издательства «ЦПКИТО»\ПК-1-11 (УМК)\ПК-3\ПК-3-4. Наглядное пособие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0" y="4500563"/>
            <a:ext cx="11541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:\История религий\ОРКСЭ\УМК по ОРКСЭ\Учебная литература издательства «ЦПКИТО»\ПК-1-11 (УМК)\ПК-5\ПК-5. Наглядное пособие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9" y="4477187"/>
            <a:ext cx="1149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F:\История религий\ОРКСЭ\УМК по ОРКСЭ\Учебная литература издательства «ЦПКИТО»\ПК-1-11 (УМК)\ПК-6\ПК-6-7. Наглядное пособие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5" y="4474905"/>
            <a:ext cx="11525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F:\История религий\ОРКСЭ\УМК по ОРКСЭ\Учебная литература издательства «ЦПКИТО»\ПК-1-11 (УМК)\ПК-8\ПК-8. Наглядное пособие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3" y="4500563"/>
            <a:ext cx="11541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48" y="505036"/>
            <a:ext cx="7379328" cy="128089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5" name="Picture 19" descr="F:\История религий\ОРКСЭ\УМК по ОРКСЭ\Учебная литература издательства «Истоки»\Истоки (дошкольное)\Альбом для рисования. 3-4 года (Доброе слово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6" y="507208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F:\История религий\ОРКСЭ\УМК по ОРКСЭ\Учебная литература издательства «Истоки»\Истоки (дошкольное)\Альбом для рисования. 4-5 лет (Дружная семья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59" y="507208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F:\История религий\ОРКСЭ\УМК по ОРКСЭ\Учебная литература издательства «Истоки»\Истоки (дошкольное)\Альбом для рисования. 5-6 лет (Радость послушания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5072843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:\История религий\ОРКСЭ\УМК по ОРКСЭ\Учебная литература издательства «Истоки»\Истоки (дошкольное)\Альбом для рисования. 6-7 лет (Сказочное слово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68" y="507208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F:\История религий\ОРКСЭ\УМК по ОРКСЭ\Учебная литература издательства «Истоки»\Истоковедение\Истоковедение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51" y="5214958"/>
            <a:ext cx="7270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F:\История религий\ОРКСЭ\УМК по ОРКСЭ\Учебная литература издательства «Истоки»\Истоковедение\Истоковедение-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06" y="5214958"/>
            <a:ext cx="723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F:\История религий\ОРКСЭ\УМК по ОРКСЭ\Учебная литература издательства «Истоки»\Истоковедение\Истоковедение-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99" y="5214958"/>
            <a:ext cx="7254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F:\История религий\ОРКСЭ\УМК по ОРКСЭ\Учебная литература издательства «Истоки»\Истоковедение\Истоковедение-3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41" y="5214958"/>
            <a:ext cx="733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F:\История религий\ОРКСЭ\УМК по ОРКСЭ\Учебная литература издательства «Истоки»\Истоковедение\Истоковедение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34" y="5213370"/>
            <a:ext cx="7350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История религий\ОРКСЭ\УМК по ОРКСЭ\Учебная литература издательства «Истоки»\Истоки (дошкольное)\Истоки и ВСО. 3-4 года. Книга-1 (Доброе слово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:\История религий\ОРКСЭ\УМК по ОРКСЭ\Учебная литература издательства «Истоки»\Истоки (дошкольное)\Истоки и ВСО. 3-4 года. Книга-2 (Добрый мир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F:\История религий\ОРКСЭ\УМК по ОРКСЭ\Учебная литература издательства «Истоки»\Истоки (дошкольное)\Истоки и ВСО. 3-4 года. Книга-3 (Добрая книга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F:\История религий\ОРКСЭ\УМК по ОРКСЭ\Учебная литература издательства «Истоки»\Истоки (дошкольное)\Истоки и ВСО. 4-5 лет. Книга-1 (Дружная семья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F:\История религий\ОРКСЭ\УМК по ОРКСЭ\Учебная литература издательства «Истоки»\Истоки (дошкольное)\Истоки и ВСО. 4-5 лет. Книга-2 (В добрый путь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F:\История религий\ОРКСЭ\УМК по ОРКСЭ\Учебная литература издательства «Истоки»\Истоки (дошкольное)\Истоки и ВСО. 4-5 лет. Книга-3 (Добрая забота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F:\История религий\ОРКСЭ\УМК по ОРКСЭ\Учебная литература издательства «Истоки»\Истоки (дошкольное)\Истоки и ВСО. 4-5 лет. Книга-4 (Благодарное слово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714498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F:\История религий\ОРКСЭ\УМК по ОРКСЭ\Учебная литература издательства «Истоки»\Истоки (дошкольное)\Истоки и ВСО. 5-6 лет. Книга-1 (Верность родной зекмле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F:\История религий\ОРКСЭ\УМК по ОРКСЭ\Учебная литература издательства «Истоки»\Истоки (дошкольное)\Истоки и ВСО. 5-6 лет. Книга-2 (Радость послушания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F:\История религий\ОРКСЭ\УМК по ОРКСЭ\Учебная литература издательства «Истоки»\Истоки (дошкольное)\Истоки и ВСО. 5-6 лет. Книга-3 (Светлая надежда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F:\История религий\ОРКСЭ\УМК по ОРКСЭ\Учебная литература издательства «Истоки»\Истоки (дошкольное)\Истоки и ВСО. 5-6 лет. Книга-4 (Добрые друзья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F:\История религий\ОРКСЭ\УМК по ОРКСЭ\Учебная литература издательства «Истоки»\Истоки (дошкольное)\Истоки и ВСО. 5-6 лет. Книга-5 (Мудрое слово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F:\История религий\ОРКСЭ\УМК по ОРКСЭ\Учебная литература издательства «Истоки»\Истоки (дошкольное)\Истоки и ВСО. 6-7 лет. Книга-1 (Сказочное слово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F:\История религий\ОРКСЭ\УМК по ОРКСЭ\Учебная литература издательства «Истоки»\Истоки (дошкольное)\Истоки и ВСО. 6-7 лет. Книга-2 (Напутственное слово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F:\История религий\ОРКСЭ\УМК по ОРКСЭ\Учебная литература издательства «Истоки»\Истоки (дошкольное)\Истоки и ВСО. 6-7 лет. Книга-3 (Светлый образ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F:\История религий\ОРКСЭ\УМК по ОРКСЭ\Учебная литература издательства «Истоки»\Истоки (дошкольное)\Истоки и ВСО. 6-7 лет. Книга-4 (Мастера и рукодельницы)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1" y="3304762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F:\История религий\ОРКСЭ\УМК по ОРКСЭ\Учебная литература издательства «Истоки»\Истоки (дошкольное)\Истоки и ВСО. 6-7 лет. Книга-5 (Семейные традиции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86134"/>
            <a:ext cx="103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99592" y="89677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ИСТОКИ»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Дошкольное образование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8688" y="1402335"/>
            <a:ext cx="3223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Книги для развития (3-4 года)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30340" y="4804958"/>
            <a:ext cx="3397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Методические 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пособия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304506" y="1411658"/>
            <a:ext cx="3214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Книги для развития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(4-5 лет)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0523" y="3085800"/>
            <a:ext cx="3273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Книги для развития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(5-6 лет)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07961" y="3090446"/>
            <a:ext cx="3125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Книги для развития 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(6-7 лет)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596" y="4804958"/>
            <a:ext cx="3766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Альбомы для рисования (3-7 лет)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263" y="518504"/>
            <a:ext cx="7300093" cy="476262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359" y="989519"/>
            <a:ext cx="809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ИСТОКИ»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Начальная 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и основная школа (1–9 классы)</a:t>
            </a:r>
          </a:p>
        </p:txBody>
      </p:sp>
      <p:pic>
        <p:nvPicPr>
          <p:cNvPr id="8" name="Picture 4" descr="F:\История религий\ОРКСЭ\УМК по ОРКСЭ\Учебная литература издательства «Истоки»\Истоки (учебники)\Истоки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857375"/>
            <a:ext cx="10175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:\История религий\ОРКСЭ\УМК по ОРКСЭ\Учебная литература издательства «Истоки»\Истоки (учебники)\Истоки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57375"/>
            <a:ext cx="101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История религий\ОРКСЭ\УМК по ОРКСЭ\Учебная литература издательства «Истоки»\Истоки (учебники)\Истоки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857375"/>
            <a:ext cx="1025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F:\История религий\ОРКСЭ\УМК по ОРКСЭ\Учебная литература издательства «Истоки»\Истоки (учебники)\Истоки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57375"/>
            <a:ext cx="101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:\История религий\ОРКСЭ\УМК по ОРКСЭ\Учебная литература издательства «Истоки»\Истоки (учебники)\Истоки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857375"/>
            <a:ext cx="1033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:\История религий\ОРКСЭ\УМК по ОРКСЭ\Учебная литература издательства «Истоки»\Истоки (учебники)\Истоки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10239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:\История религий\ОРКСЭ\УМК по ОРКСЭ\Учебная литература издательства «Истоки»\Истоки (учебники)\Истоки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857375"/>
            <a:ext cx="101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История религий\ОРКСЭ\УМК по ОРКСЭ\Учебная литература издательства «Истоки»\Истоки (учебники)\Истоки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1025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F:\История религий\ОРКСЭ\УМК по ОРКСЭ\Учебная литература издательства «Истоки»\Истоки (учебники)\Истоки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857375"/>
            <a:ext cx="1030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F:\История религий\ОРКСЭ\УМК по ОРКСЭ\Учебная литература издательства «Истоки»\Истоки (рабочие тетради)\Истоки-2. Тетрадь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1162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F:\История религий\ОРКСЭ\УМК по ОРКСЭ\Учебная литература издательства «Истоки»\Истоки (рабочие тетради)\Истоки-3. Тетрадь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00438"/>
            <a:ext cx="1162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F:\История религий\ОРКСЭ\УМК по ОРКСЭ\Учебная литература издательства «Истоки»\Истоки (рабочие тетради)\Истоки-4. Тетрадь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500438"/>
            <a:ext cx="11636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F:\История религий\ОРКСЭ\УМК по ОРКСЭ\Учебная литература издательства «Истоки»\Истоки (рабочие тетради)\Истоки-5. Тетрадь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0438"/>
            <a:ext cx="1162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F:\История религий\ОРКСЭ\УМК по ОРКСЭ\Учебная литература издательства «Истоки»\Истоки (рабочие тетради)\Истоки-6. Тетрадь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11636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F:\История религий\ОРКСЭ\УМК по ОРКСЭ\Учебная литература издательства «Истоки»\Истоки (рабочие тетради)\Истоки-7. Тетрадь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500438"/>
            <a:ext cx="1162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F:\История религий\ОРКСЭ\УМК по ОРКСЭ\Учебная литература издательства «Истоки»\Истоки (рабочие тетради)\Истоки-8. Тетрадь-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500438"/>
            <a:ext cx="11652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F:\История религий\ОРКСЭ\УМК по ОРКСЭ\Учебная литература издательства «Истоки»\Истоки (рабочие тетради)\Истоки-9. Тетрадь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500438"/>
            <a:ext cx="1162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F:\История религий\ОРКСЭ\УМК по ОРКСЭ\Учебная литература издательства «Истоки»\Истоковедение\Истоковедение-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00688"/>
            <a:ext cx="736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F:\История религий\ОРКСЭ\УМК по ОРКСЭ\Учебная литература издательства «Истоки»\Истоковедение\Истоковедение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500688"/>
            <a:ext cx="7350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 descr="F:\История религий\ОРКСЭ\УМК по ОРКСЭ\Учебная литература издательства «Истоки»\Истоковедение\Истоковедение-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5500688"/>
            <a:ext cx="7286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F:\История религий\ОРКСЭ\УМК по ОРКСЭ\Учебная литература издательства «Истоки»\Истоковедение\Истоковедение-7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500688"/>
            <a:ext cx="7254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F:\История религий\ОРКСЭ\УМК по ОРКСЭ\Учебная литература издательства «Истоки»\Истоковедение\Истоковедение-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5500688"/>
            <a:ext cx="733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F:\История религий\ОРКСЭ\УМК по ОРКСЭ\Учебная литература издательства «Истоки»\Истоковедение\Истоковедение-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500688"/>
            <a:ext cx="723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F:\История религий\ОРКСЭ\УМК по ОРКСЭ\Учебная литература издательства «Истоки»\Истоковедение\Истоковедение-10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5500688"/>
            <a:ext cx="723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9" descr="F:\История религий\ОРКСЭ\УМК по ОРКСЭ\Учебная литература издательства «Истоки»\Истоковедение\Истоковедение-12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500688"/>
            <a:ext cx="720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 descr="F:\История религий\ОРКСЭ\УМК по ОРКСЭ\Учебная литература издательства «Истоки»\Истоковедение\Истоковедение-13-14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00688"/>
            <a:ext cx="7286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1" descr="F:\История религий\ОРКСЭ\УМК по ОРКСЭ\Учебная литература издательства «Истоки»\Истоковедение\Истоковедение-15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500688"/>
            <a:ext cx="723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873115" y="5153925"/>
            <a:ext cx="3397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Методические 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пособия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88742" y="3161884"/>
            <a:ext cx="3397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Рабочие тетради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73115" y="1546898"/>
            <a:ext cx="3397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Учебные  </a:t>
            </a: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пособия</a:t>
            </a:r>
          </a:p>
        </p:txBody>
      </p:sp>
    </p:spTree>
    <p:extLst>
      <p:ext uri="{BB962C8B-B14F-4D97-AF65-F5344CB8AC3E}">
        <p14:creationId xmlns:p14="http://schemas.microsoft.com/office/powerpoint/2010/main" val="3430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0915"/>
            <a:ext cx="7632848" cy="128089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УЧЕБНО-МЕТОДИЧЕСКИЕ РЕСУРСЫ</a:t>
            </a:r>
            <a:endParaRPr lang="ru-RU" sz="2500" b="1" dirty="0">
              <a:solidFill>
                <a:srgbClr val="FF0000"/>
              </a:solidFill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40497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215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rgbClr val="FF0000"/>
                </a:solidFill>
                <a:cs typeface="Arial" charset="0"/>
              </a:rPr>
              <a:t>Начальная школа: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1 класс – «Мир. Слово. Образ. Книга».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2 класс – «Родной очаг. Родные просторы. Труд земной. Труд души».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3 класс – «Вера. Надежда. Любовь. София».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4 класс – «Традиции Образа, Слова, дела и праздника».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4341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>
                <a:solidFill>
                  <a:srgbClr val="0070C0"/>
                </a:solidFill>
                <a:cs typeface="Arial" charset="0"/>
              </a:rPr>
              <a:t>«</a:t>
            </a: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ИСТОКИ»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ru-RU" sz="1600" b="1" kern="0" dirty="0" smtClean="0">
                <a:solidFill>
                  <a:srgbClr val="0070C0"/>
                </a:solidFill>
                <a:cs typeface="Arial" charset="0"/>
              </a:rPr>
              <a:t>(обучающие концентры) </a:t>
            </a:r>
            <a:endParaRPr lang="ru-RU" sz="1600" b="1" kern="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264883"/>
            <a:ext cx="3861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Основная школа: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5 класс – «Память и мудрость Отечества».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6 класс – «Слово и Образ Отечества».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7 класс – «Истоки дела и подвига».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8 класс – «Истоки творчества».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9 класс – «В поисках истины».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37321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0" dirty="0" smtClean="0">
                <a:solidFill>
                  <a:srgbClr val="FF0000"/>
                </a:solidFill>
                <a:cs typeface="Arial" charset="0"/>
              </a:rPr>
              <a:t>Старшая школа: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10 класс – «Служение Отечеству».</a:t>
            </a:r>
          </a:p>
          <a:p>
            <a:r>
              <a:rPr lang="ru-RU" sz="1600" kern="0" dirty="0">
                <a:solidFill>
                  <a:srgbClr val="0070C0"/>
                </a:solidFill>
                <a:cs typeface="Arial" charset="0"/>
              </a:rPr>
              <a:t>11 класс – «Отечественные традиции».</a:t>
            </a:r>
          </a:p>
        </p:txBody>
      </p:sp>
    </p:spTree>
    <p:extLst>
      <p:ext uri="{BB962C8B-B14F-4D97-AF65-F5344CB8AC3E}">
        <p14:creationId xmlns:p14="http://schemas.microsoft.com/office/powerpoint/2010/main" val="22480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2531</TotalTime>
  <Words>596</Words>
  <Application>Microsoft Office PowerPoint</Application>
  <PresentationFormat>Экран (4:3)</PresentationFormat>
  <Paragraphs>94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1_HDOfficeLightV0</vt:lpstr>
      <vt:lpstr>Легкий дым</vt:lpstr>
      <vt:lpstr>Реализация предметной области ОДНКНР: опыт Москвы</vt:lpstr>
      <vt:lpstr>УЧАСТНИКИ ПИЛОТНОГО ПРОЕКТА</vt:lpstr>
      <vt:lpstr>УЧЕБНО-МЕТОДИЧЕСКИЕ РЕСУРСЫ</vt:lpstr>
      <vt:lpstr>УЧЕБНО-МЕТОДИЧЕСКИЕ РЕСУРСЫ</vt:lpstr>
      <vt:lpstr>УЧЕБНО-МЕТОДИЧЕСКИЕ РЕСУРСЫ</vt:lpstr>
      <vt:lpstr>УЧЕБНО-МЕТОДИЧЕСКИЕ РЕСУРСЫ</vt:lpstr>
      <vt:lpstr>УЧЕБНО-МЕТОДИЧЕСКИЕ РЕСУРСЫ</vt:lpstr>
      <vt:lpstr>УЧЕБНО-МЕТОДИЧЕСКИЕ РЕСУРСЫ</vt:lpstr>
      <vt:lpstr>УЧЕБНО-МЕТОДИЧЕСКИЕ РЕСУРСЫ</vt:lpstr>
      <vt:lpstr>КУРСЫ ПОВЫШЕНИЯ КВАЛИФИКАЦИИ</vt:lpstr>
      <vt:lpstr>КУРСЫ ПОВЫШЕНИЯ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Сухова С.В.</dc:creator>
  <cp:lastModifiedBy>Алексей Кричкин</cp:lastModifiedBy>
  <cp:revision>87</cp:revision>
  <cp:lastPrinted>2015-04-17T07:46:40Z</cp:lastPrinted>
  <dcterms:created xsi:type="dcterms:W3CDTF">2015-04-17T07:05:34Z</dcterms:created>
  <dcterms:modified xsi:type="dcterms:W3CDTF">2016-11-08T15:53:10Z</dcterms:modified>
</cp:coreProperties>
</file>