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4" r:id="rId3"/>
    <p:sldId id="296" r:id="rId4"/>
    <p:sldId id="275" r:id="rId5"/>
    <p:sldId id="276" r:id="rId6"/>
    <p:sldId id="277" r:id="rId7"/>
    <p:sldId id="278" r:id="rId8"/>
    <p:sldId id="279" r:id="rId9"/>
    <p:sldId id="280" r:id="rId10"/>
    <p:sldId id="297" r:id="rId11"/>
    <p:sldId id="281" r:id="rId12"/>
    <p:sldId id="298" r:id="rId13"/>
    <p:sldId id="285" r:id="rId14"/>
    <p:sldId id="286" r:id="rId15"/>
    <p:sldId id="287" r:id="rId16"/>
    <p:sldId id="289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8000"/>
    <a:srgbClr val="003300"/>
    <a:srgbClr val="009900"/>
    <a:srgbClr val="006600"/>
    <a:srgbClr val="66FF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6" autoAdjust="0"/>
    <p:restoredTop sz="94660"/>
  </p:normalViewPr>
  <p:slideViewPr>
    <p:cSldViewPr>
      <p:cViewPr varScale="1">
        <p:scale>
          <a:sx n="51" d="100"/>
          <a:sy n="51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B5EA-224E-4357-BBA3-268C8CF1F9F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A2EB-517E-40E5-B3B5-F070A9B0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047B-E7F2-407A-80B3-A822221591F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5EFF-5CC9-46FD-B376-8066B28F8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8BA3-B72D-4C5D-BA53-6240AA2B747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5461-B35E-463C-8F69-9890BB24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B134-8F11-426E-8198-2B7BE657FB4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6657-B664-4EAF-AAF0-8678458A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1203-DF4D-4EF9-A2CC-B227B699976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2D3D-5523-49A6-8AD4-46343A77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4513-10D1-407A-9F50-FED885B8824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526C-9DC9-45F4-BEE1-270B297D8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DE42-EB56-431C-8A40-D917954A89C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5636-FBFB-4314-A975-BCE235E61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BD9-9017-42C8-BE3F-196C57A1F6A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69B4-7FCF-458F-9CF8-A9744038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ED61-8D8C-4CA2-8FE4-1078E2394C7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3BF9-9DF7-49A9-BC36-706035B30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74FE-19E3-4060-9D83-98DF7A6408FC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5142-347E-4219-B385-896C21BE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6B44-8545-47AA-969B-BA7E99534F0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76BC-A6F0-4B84-B7BA-11B64E344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2ABA2-AB0D-47C1-99F7-505150B41D2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294F01-E986-4F1B-AFA8-9112DD4F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4786313" cy="178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Это наша воскресная школа 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им. преподобного Сергия Радонежского 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D:\Тексты\Воскресная школа\Конкурс презентаций\Фото для презентации, В.А\132759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0"/>
            <a:ext cx="2071702" cy="2763018"/>
          </a:xfrm>
          <a:prstGeom prst="rect">
            <a:avLst/>
          </a:prstGeom>
          <a:noFill/>
          <a:effectLst>
            <a:glow rad="63500">
              <a:srgbClr val="FFFF66">
                <a:alpha val="40000"/>
              </a:srgbClr>
            </a:glow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500" y="6072188"/>
            <a:ext cx="9144000" cy="78581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п</a:t>
            </a:r>
            <a:r>
              <a:rPr lang="ru-RU" sz="3200" b="1" dirty="0" err="1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ри</a:t>
            </a:r>
            <a:r>
              <a:rPr lang="ru-RU" sz="32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 храме святой мученицы Татианы</a:t>
            </a:r>
            <a:endParaRPr lang="ru-RU" sz="3200" b="1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2" name="Picture 2" descr="D:\Тексты\Воскресная школа\Конкурс презентаций\Фото для презентации, В.А\P106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889" y="3500438"/>
            <a:ext cx="3588813" cy="26916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D:\Тексты\Воскресная школа\Конкурс презентаций\Фото общие\DSC_9484_L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4143404" cy="27746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D:\Тексты\Воскресная школа\Конкурс презентаций\Св.Серг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2285984" cy="2703827"/>
          </a:xfrm>
          <a:prstGeom prst="rect">
            <a:avLst/>
          </a:prstGeom>
          <a:noFill/>
          <a:effectLst>
            <a:glow rad="63500">
              <a:srgbClr val="FFFF66">
                <a:alpha val="40000"/>
              </a:srgbClr>
            </a:glow>
            <a:softEdge rad="317500"/>
          </a:effectLst>
        </p:spPr>
      </p:pic>
      <p:pic>
        <p:nvPicPr>
          <p:cNvPr id="2053" name="Picture 5" descr="D:\Тексты\Воскресная школа\Конкурс презентаций\Фото общие\P103079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588956" y="2643182"/>
            <a:ext cx="2483638" cy="331151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:\Фото\Воскресная школа\2011\Рождество\P1090348.jpg"/>
          <p:cNvPicPr>
            <a:picLocks noChangeAspect="1" noChangeArrowheads="1"/>
          </p:cNvPicPr>
          <p:nvPr/>
        </p:nvPicPr>
        <p:blipFill>
          <a:blip r:embed="rId2" cstate="print">
            <a:lum bright="7000" contrast="15000"/>
          </a:blip>
          <a:srcRect/>
          <a:stretch>
            <a:fillRect/>
          </a:stretch>
        </p:blipFill>
        <p:spPr bwMode="auto">
          <a:xfrm>
            <a:off x="7357586" y="2173871"/>
            <a:ext cx="1643538" cy="196950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8001000" cy="2500313"/>
          </a:xfrm>
        </p:spPr>
        <p:txBody>
          <a:bodyPr/>
          <a:lstStyle/>
          <a:p>
            <a:pPr algn="just"/>
            <a:r>
              <a:rPr lang="ru-RU" sz="3400" b="1" smtClean="0">
                <a:solidFill>
                  <a:srgbClr val="006600"/>
                </a:solidFill>
                <a:latin typeface="Comic Sans MS" pitchFamily="66" charset="0"/>
              </a:rPr>
              <a:t>…а если наш приход не может вместить всех желающих,  мы сами едем в гости и ставим спектакли на приходах </a:t>
            </a:r>
            <a:br>
              <a:rPr lang="ru-RU" sz="3400" b="1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3400" b="1" smtClean="0">
                <a:solidFill>
                  <a:srgbClr val="006600"/>
                </a:solidFill>
                <a:latin typeface="Comic Sans MS" pitchFamily="66" charset="0"/>
              </a:rPr>
              <a:t>и в детских домах</a:t>
            </a:r>
          </a:p>
        </p:txBody>
      </p:sp>
      <p:pic>
        <p:nvPicPr>
          <p:cNvPr id="13314" name="Picture 2" descr="G:\Фото\Воскресная школа\2011\Рождество\P1080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7000" contrast="15000"/>
          </a:blip>
          <a:srcRect/>
          <a:stretch>
            <a:fillRect/>
          </a:stretch>
        </p:blipFill>
        <p:spPr>
          <a:xfrm>
            <a:off x="857224" y="2900380"/>
            <a:ext cx="4038600" cy="3028950"/>
          </a:xfrm>
          <a:effectLst>
            <a:softEdge rad="127000"/>
          </a:effectLst>
        </p:spPr>
      </p:pic>
      <p:pic>
        <p:nvPicPr>
          <p:cNvPr id="13315" name="Picture 3" descr="G:\Фото\Воскресная школа\2011\Рождество\P1090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7000" contrast="15000"/>
          </a:blip>
          <a:srcRect/>
          <a:stretch>
            <a:fillRect/>
          </a:stretch>
        </p:blipFill>
        <p:spPr>
          <a:xfrm>
            <a:off x="4500562" y="3757636"/>
            <a:ext cx="4038600" cy="3028950"/>
          </a:xfrm>
          <a:effectLst>
            <a:softEdge rad="127000"/>
          </a:effectLst>
        </p:spPr>
      </p:pic>
      <p:pic>
        <p:nvPicPr>
          <p:cNvPr id="13317" name="Picture 5" descr="D:\Тексты\Воскресная школа\Конкурс презентаций\Подарок\regalos-1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1004515">
            <a:off x="642910" y="5357826"/>
            <a:ext cx="1200152" cy="1200152"/>
          </a:xfrm>
          <a:prstGeom prst="rect">
            <a:avLst/>
          </a:prstGeom>
          <a:noFill/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Наша воскресная школа – постоянный участник православного фестиваля «Преображение»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8" name="Picture 2" descr="G:\Фото\Воскресная школа\для презентации\DSC_4731_Lr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7" y="1764238"/>
            <a:ext cx="7286677" cy="4879472"/>
          </a:xfrm>
          <a:effectLst>
            <a:glow rad="228600">
              <a:srgbClr val="FFC000">
                <a:alpha val="4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Мы проводим детские конференции по житиям святых</a:t>
            </a:r>
          </a:p>
        </p:txBody>
      </p:sp>
      <p:pic>
        <p:nvPicPr>
          <p:cNvPr id="15362" name="Picture 2" descr="D:\Тексты\Воскресная школа\Конкурс презентаций\Фото, конференция\DK0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3214" y="1600200"/>
            <a:ext cx="3568318" cy="4757758"/>
          </a:xfrm>
          <a:effectLst>
            <a:glow rad="63500">
              <a:srgbClr val="66FF33">
                <a:alpha val="40000"/>
              </a:srgbClr>
            </a:glow>
            <a:softEdge rad="63500"/>
          </a:effectLst>
        </p:spPr>
      </p:pic>
      <p:pic>
        <p:nvPicPr>
          <p:cNvPr id="15363" name="Picture 3" descr="D:\Тексты\Воскресная школа\Конкурс презентаций\Фото, конференция\DK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9680" y="2214554"/>
            <a:ext cx="4038600" cy="3033437"/>
          </a:xfrm>
          <a:effectLst>
            <a:glow rad="63500">
              <a:srgbClr val="66FF33">
                <a:alpha val="40000"/>
              </a:srgb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Тексты\Воскресная школа\Конкурс презентаций\Фото, отдых для души\x_d078e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3375421"/>
            <a:ext cx="4500594" cy="3375446"/>
          </a:xfrm>
          <a:effectLst>
            <a:glow rad="101600">
              <a:srgbClr val="66FFCC">
                <a:alpha val="40000"/>
              </a:srgbClr>
            </a:glow>
            <a:softEdge rad="63500"/>
          </a:effec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3929063" cy="6858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Катаемся со снежной горы и устраиваем дружные пикники.</a:t>
            </a:r>
            <a:br>
              <a:rPr lang="ru-RU" b="1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6600"/>
                </a:solidFill>
                <a:latin typeface="Comic Sans MS" pitchFamily="66" charset="0"/>
              </a:rPr>
              <a:t>Делу время – потехе час!</a:t>
            </a:r>
          </a:p>
        </p:txBody>
      </p:sp>
      <p:pic>
        <p:nvPicPr>
          <p:cNvPr id="16387" name="Picture 3" descr="D:\Тексты\Воскресная школа\Конкурс презентаций\Фото, отдых для души\DSC_9762_Lr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24514"/>
            <a:ext cx="3895756" cy="2608766"/>
          </a:xfrm>
          <a:effectLst>
            <a:glow rad="101600">
              <a:srgbClr val="66FFCC">
                <a:alpha val="40000"/>
              </a:srgbClr>
            </a:glow>
            <a:softEdge rad="63500"/>
          </a:effectLst>
        </p:spPr>
      </p:pic>
      <p:pic>
        <p:nvPicPr>
          <p:cNvPr id="16388" name="Picture 4" descr="D:\Тексты\Воскресная школа\Конкурс презентаций\Снеговик\x_e903f10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3108" y="4071942"/>
            <a:ext cx="1287454" cy="147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\Воскресная школа\для презентации\P10603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1214422"/>
            <a:ext cx="4038600" cy="3028950"/>
          </a:xfrm>
          <a:effectLst>
            <a:softEdge rad="127000"/>
          </a:effec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71575" y="0"/>
            <a:ext cx="8329613" cy="2000250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И даже летом мы не расстаемся, а встречаемся в приходском детском лагере</a:t>
            </a:r>
          </a:p>
        </p:txBody>
      </p:sp>
      <p:pic>
        <p:nvPicPr>
          <p:cNvPr id="6147" name="Picture 3" descr="G:\Фото\Воскресная школа\Лето 2011\DSCN3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6024" y="2189185"/>
            <a:ext cx="3394472" cy="4525963"/>
          </a:xfrm>
          <a:effectLst>
            <a:softEdge rad="127000"/>
          </a:effectLst>
        </p:spPr>
      </p:pic>
      <p:pic>
        <p:nvPicPr>
          <p:cNvPr id="5" name="Picture 2" descr="D:\Тексты\Воскресная школа\Конкурс презентаций\Фото, летний лагерь\P60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56" y="3686198"/>
            <a:ext cx="4038600" cy="30289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4" name="Picture 2" descr="D:\Тексты\Воскресная школа\Конкурс презентаций\1269629677_romashka-01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402160" y="1167957"/>
            <a:ext cx="1741839" cy="18324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Тексты\Воскресная школа\Конкурс презентаций\Фото для презентации, В.А\DSCF09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7266" y="2714620"/>
            <a:ext cx="5257808" cy="3943357"/>
          </a:xfrm>
          <a:effectLst>
            <a:softEdge rad="127000"/>
          </a:effec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3143250" cy="2439987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За эти годы мы стали</a:t>
            </a:r>
          </a:p>
        </p:txBody>
      </p:sp>
      <p:pic>
        <p:nvPicPr>
          <p:cNvPr id="19459" name="Picture 3" descr="D:\Тексты\Воскресная школа\Конкурс презентаций\Фото для презентации, В.А\DSC_9748_Lr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9058" y="357166"/>
            <a:ext cx="5052094" cy="3383100"/>
          </a:xfrm>
          <a:effectLst>
            <a:softEdge rad="1270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6375" y="4143375"/>
            <a:ext cx="3643313" cy="2500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большой дружной семьей</a:t>
            </a:r>
            <a:endParaRPr lang="ru-RU" sz="4800" b="1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858180" cy="6369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… 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но мы всегда рады</a:t>
            </a:r>
            <a:b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 новым друзьям!</a:t>
            </a: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К нам можно 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прийти в любое воскресенье 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по адресу: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 ул. Андрианова 32а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или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 позвонить по телефону: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 62-78-68 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  <a:t>с утра и до вечера </a:t>
            </a:r>
            <a:br>
              <a:rPr lang="ru-RU" sz="3200" b="1" dirty="0" smtClean="0">
                <a:solidFill>
                  <a:srgbClr val="008000"/>
                </a:solidFill>
                <a:latin typeface="Comic Sans MS" pitchFamily="66" charset="0"/>
              </a:rPr>
            </a:br>
            <a:endParaRPr lang="ru-RU" sz="32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8000"/>
                </a:solidFill>
                <a:latin typeface="Comic Sans MS" pitchFamily="66" charset="0"/>
              </a:rPr>
              <a:t>До скорой встречи!</a:t>
            </a:r>
          </a:p>
        </p:txBody>
      </p:sp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D:\Тексты\Воскресная школа\Конкурс презентаций\Фото с батюшкой\_MG_34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3018" y="1633327"/>
            <a:ext cx="7758138" cy="5081821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idx="1"/>
          </p:nvPr>
        </p:nvSpPr>
        <p:spPr>
          <a:xfrm>
            <a:off x="4929188" y="3500438"/>
            <a:ext cx="4500562" cy="3357562"/>
          </a:xfrm>
        </p:spPr>
        <p:txBody>
          <a:bodyPr/>
          <a:lstStyle/>
          <a:p>
            <a:r>
              <a:rPr lang="ru-RU" sz="3600" smtClean="0">
                <a:solidFill>
                  <a:srgbClr val="008000"/>
                </a:solidFill>
                <a:latin typeface="Comic Sans MS" pitchFamily="66" charset="0"/>
              </a:rPr>
              <a:t>по</a:t>
            </a:r>
          </a:p>
          <a:p>
            <a:r>
              <a:rPr lang="ru-RU" sz="3600" smtClean="0">
                <a:solidFill>
                  <a:srgbClr val="008000"/>
                </a:solidFill>
                <a:latin typeface="Comic Sans MS" pitchFamily="66" charset="0"/>
              </a:rPr>
              <a:t>благословению настоятеля храма  протоиерея Александра Алексеева</a:t>
            </a:r>
          </a:p>
        </p:txBody>
      </p:sp>
      <p:sp>
        <p:nvSpPr>
          <p:cNvPr id="14338" name="Текст 4"/>
          <p:cNvSpPr>
            <a:spLocks noGrp="1"/>
          </p:cNvSpPr>
          <p:nvPr>
            <p:ph type="body" sz="quarter" idx="3"/>
          </p:nvPr>
        </p:nvSpPr>
        <p:spPr>
          <a:xfrm>
            <a:off x="428625" y="500063"/>
            <a:ext cx="5929313" cy="1928812"/>
          </a:xfrm>
        </p:spPr>
        <p:txBody>
          <a:bodyPr/>
          <a:lstStyle/>
          <a:p>
            <a:pPr algn="r"/>
            <a:r>
              <a:rPr lang="ru-RU" sz="3600" smtClean="0">
                <a:solidFill>
                  <a:srgbClr val="008000"/>
                </a:solidFill>
                <a:latin typeface="Comic Sans MS" pitchFamily="66" charset="0"/>
              </a:rPr>
              <a:t>Воскресная школа при университетском храме была создана в 2003году</a:t>
            </a:r>
          </a:p>
        </p:txBody>
      </p:sp>
      <p:pic>
        <p:nvPicPr>
          <p:cNvPr id="7" name="Picture 2" descr="D:\Тексты\Воскресная школа\Конкурс презентаций\Фото с батюшкой\_MG_3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619499"/>
            <a:ext cx="4857752" cy="3238502"/>
          </a:xfrm>
          <a:effectLst>
            <a:softEdge rad="127000"/>
          </a:effectLst>
        </p:spPr>
      </p:pic>
      <p:pic>
        <p:nvPicPr>
          <p:cNvPr id="8" name="Picture 2" descr="D:\Тексты\Воскресная школа\Конкурс презентаций\Фото общие\P10309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0"/>
            <a:ext cx="2643174" cy="3714752"/>
          </a:xfrm>
          <a:effectLst>
            <a:softEdge rad="127000"/>
          </a:effectLst>
        </p:spPr>
      </p:pic>
      <p:pic>
        <p:nvPicPr>
          <p:cNvPr id="5125" name="Picture 5" descr="D:\Тексты\Воскресная школа\Конкурс презентаций\Книжки\ventajas-de-los-emisores-electricos-fluidos-frente-a-los-sec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643050"/>
            <a:ext cx="2285996" cy="22859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:\Тексты\Воскресная школа\Конкурс презентаций\Фото по группам\Фото, старшие\DSCN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651" y="4143380"/>
            <a:ext cx="2857672" cy="21431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rgbClr val="FFFF66">
                <a:alpha val="40000"/>
              </a:srgbClr>
            </a:glow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6" y="-71462"/>
            <a:ext cx="8286744" cy="64291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Сегодня у нас в школе занимаются три группы</a:t>
            </a:r>
            <a:r>
              <a:rPr lang="ru-RU" sz="2900" dirty="0" smtClean="0">
                <a:solidFill>
                  <a:srgbClr val="008000"/>
                </a:solidFill>
                <a:latin typeface="Comic Sans MS" pitchFamily="66" charset="0"/>
              </a:rPr>
              <a:t>:</a:t>
            </a:r>
            <a:endParaRPr lang="ru-RU" sz="2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606550"/>
            <a:ext cx="5715000" cy="1108075"/>
          </a:xfrm>
        </p:spPr>
        <p:txBody>
          <a:bodyPr/>
          <a:lstStyle/>
          <a:p>
            <a:pPr algn="r"/>
            <a:r>
              <a:rPr lang="ru-RU" sz="3200" smtClean="0">
                <a:solidFill>
                  <a:srgbClr val="008000"/>
                </a:solidFill>
                <a:latin typeface="Comic Sans MS" pitchFamily="66" charset="0"/>
              </a:rPr>
              <a:t>Младшая – «Садовники»</a:t>
            </a:r>
          </a:p>
          <a:p>
            <a:pPr algn="r"/>
            <a:r>
              <a:rPr lang="ru-RU" sz="3200" smtClean="0">
                <a:solidFill>
                  <a:srgbClr val="008000"/>
                </a:solidFill>
                <a:latin typeface="Comic Sans MS" pitchFamily="66" charset="0"/>
              </a:rPr>
              <a:t> 4-9 лет</a:t>
            </a:r>
            <a:br>
              <a:rPr lang="ru-RU" sz="3200" smtClean="0">
                <a:solidFill>
                  <a:srgbClr val="008000"/>
                </a:solidFill>
                <a:latin typeface="Comic Sans MS" pitchFamily="66" charset="0"/>
              </a:rPr>
            </a:br>
            <a:endParaRPr lang="ru-RU" sz="320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D:\Тексты\Воскресная школа\Конкурс презентаций\Фото по группам\Фото, мелкие\DSCN5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857232"/>
            <a:ext cx="3000396" cy="2157050"/>
          </a:xfrm>
          <a:ln w="19050">
            <a:solidFill>
              <a:schemeClr val="tx1"/>
            </a:solidFill>
          </a:ln>
          <a:effectLst>
            <a:glow rad="63500">
              <a:srgbClr val="FFFF66">
                <a:alpha val="40000"/>
              </a:srgbClr>
            </a:glow>
            <a:softEdge rad="127000"/>
          </a:effectLst>
        </p:spPr>
      </p:pic>
      <p:pic>
        <p:nvPicPr>
          <p:cNvPr id="6147" name="Picture 3" descr="D:\Тексты\Воскресная школа\Конкурс презентаций\Фото по группам\Фото, средние\DSCN5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2357430"/>
            <a:ext cx="2781219" cy="2000264"/>
          </a:xfrm>
          <a:ln w="19050">
            <a:solidFill>
              <a:schemeClr val="tx1"/>
            </a:solidFill>
          </a:ln>
          <a:effectLst>
            <a:glow rad="63500">
              <a:srgbClr val="FFFF66">
                <a:alpha val="40000"/>
              </a:srgbClr>
            </a:glow>
            <a:softEdge rad="127000"/>
          </a:effectLst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3071813" y="3321050"/>
            <a:ext cx="6286500" cy="1465263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008000"/>
                </a:solidFill>
                <a:latin typeface="Comic Sans MS" pitchFamily="66" charset="0"/>
              </a:rPr>
              <a:t>Средняя – «Теоретики»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008000"/>
                </a:solidFill>
                <a:latin typeface="Comic Sans MS" pitchFamily="66" charset="0"/>
              </a:rPr>
              <a:t>10-12 лет</a:t>
            </a:r>
            <a:r>
              <a:rPr lang="ru-RU" sz="3000" b="1" dirty="0">
                <a:latin typeface="Comic Sans MS" pitchFamily="66" charset="0"/>
              </a:rPr>
              <a:t/>
            </a:r>
            <a:br>
              <a:rPr lang="ru-RU" sz="3000" b="1" dirty="0">
                <a:latin typeface="Comic Sans MS" pitchFamily="66" charset="0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15367" name="Текст 4"/>
          <p:cNvSpPr txBox="1">
            <a:spLocks/>
          </p:cNvSpPr>
          <p:nvPr/>
        </p:nvSpPr>
        <p:spPr bwMode="auto">
          <a:xfrm>
            <a:off x="-500063" y="4500563"/>
            <a:ext cx="63579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</a:pPr>
            <a:r>
              <a:rPr lang="ru-RU" sz="3200" b="1">
                <a:solidFill>
                  <a:srgbClr val="008000"/>
                </a:solidFill>
                <a:latin typeface="Comic Sans MS" pitchFamily="66" charset="0"/>
              </a:rPr>
              <a:t>Старшая – «Миссионеры» </a:t>
            </a:r>
          </a:p>
          <a:p>
            <a:pPr algn="r">
              <a:spcBef>
                <a:spcPct val="20000"/>
              </a:spcBef>
            </a:pPr>
            <a:r>
              <a:rPr lang="ru-RU" sz="3200" b="1">
                <a:solidFill>
                  <a:srgbClr val="008000"/>
                </a:solidFill>
                <a:latin typeface="Comic Sans MS" pitchFamily="66" charset="0"/>
              </a:rPr>
              <a:t> 13-17 лет</a:t>
            </a:r>
            <a:r>
              <a:rPr lang="ru-RU" sz="3200" b="1">
                <a:latin typeface="Calibri" pitchFamily="34" charset="0"/>
              </a:rPr>
              <a:t/>
            </a:r>
            <a:br>
              <a:rPr lang="ru-RU" sz="3200" b="1">
                <a:latin typeface="Calibri" pitchFamily="34" charset="0"/>
              </a:rPr>
            </a:b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5429250" cy="65008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Самое главное в нашей жизни – это богослужение, участие в Таинствах.  Соборная молитва – это то, что дает нам силы жить не только для себя, но и для других</a:t>
            </a:r>
            <a:endParaRPr lang="ru-RU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G:\Фото\Воскресная школа\Лето 2011\DSCN39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2233" y="-24"/>
            <a:ext cx="2571768" cy="1928826"/>
          </a:xfrm>
          <a:effectLst>
            <a:softEdge rad="127000"/>
          </a:effectLst>
        </p:spPr>
      </p:pic>
      <p:pic>
        <p:nvPicPr>
          <p:cNvPr id="3" name="Picture 2" descr="D:\Тексты\Воскресная школа\Конкурс презентаций\Б речье\P6110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68" y="1976471"/>
            <a:ext cx="2000232" cy="2666975"/>
          </a:xfrm>
          <a:effectLst>
            <a:softEdge rad="127000"/>
          </a:effectLst>
        </p:spPr>
      </p:pic>
      <p:pic>
        <p:nvPicPr>
          <p:cNvPr id="7171" name="Picture 3" descr="D:\Тексты\Воскресная школа\Конкурс презентаций\Фото, паломничества\P927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978" y="4786322"/>
            <a:ext cx="2532054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786687" cy="6858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Вместе с педагогами мы учимся жить по заповедям </a:t>
            </a:r>
            <a: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  <a:t>Священного Писания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, изучаем </a:t>
            </a:r>
            <a: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  <a:t>Предания </a:t>
            </a:r>
            <a:b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  <a:t>святых отцов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читаем на </a:t>
            </a:r>
            <a: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  <a:t>церковнославянском языке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. Особой любовью в нашей школе пользуется </a:t>
            </a:r>
            <a:r>
              <a:rPr lang="ru-RU" b="1" u="sng" dirty="0" smtClean="0">
                <a:solidFill>
                  <a:srgbClr val="006600"/>
                </a:solidFill>
                <a:latin typeface="Comic Sans MS" pitchFamily="66" charset="0"/>
              </a:rPr>
              <a:t>церковное пение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Содержимое 4"/>
          <p:cNvSpPr>
            <a:spLocks noGrp="1"/>
          </p:cNvSpPr>
          <p:nvPr>
            <p:ph sz="half" idx="1"/>
          </p:nvPr>
        </p:nvSpPr>
        <p:spPr>
          <a:xfrm>
            <a:off x="-3643313" y="1857375"/>
            <a:ext cx="4038601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D:\Тексты\Воскресная школа\Конкурс презентаций\Книжки\reading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837699">
            <a:off x="2052208" y="2052216"/>
            <a:ext cx="1905000" cy="190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6" name="Picture 4" descr="D:\Тексты\Воскресная школа\Конкурс презентаций\Ноты\4122010_125747_1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1136048">
            <a:off x="1530622" y="5595654"/>
            <a:ext cx="1490292" cy="116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D:\Тексты\Воскресная школа\Конкурс презентаций\Фото педагогов\owl-tip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581898" y="0"/>
            <a:ext cx="1562102" cy="12286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786687" cy="6715125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 sz="3700" b="1" u="sng" smtClean="0">
                <a:solidFill>
                  <a:srgbClr val="008000"/>
                </a:solidFill>
                <a:latin typeface="Comic Sans MS" pitchFamily="66" charset="0"/>
              </a:rPr>
              <a:t>Наши педагоги:</a:t>
            </a: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Вера Анатольевна Ольховая 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 Татьяна Ивановна Куличенко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 Дмитрий Романович Полянский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 Алексей Суликович Андиашвили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 Ксения Александровна Лепехина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 Елена Сергеевна 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Завьялова</a:t>
            </a:r>
            <a:b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700" b="1" smtClean="0">
                <a:solidFill>
                  <a:srgbClr val="008000"/>
                </a:solidFill>
                <a:latin typeface="Comic Sans MS" pitchFamily="66" charset="0"/>
              </a:rPr>
              <a:t>Ксения Витальевна Елисова </a:t>
            </a:r>
          </a:p>
        </p:txBody>
      </p:sp>
      <p:pic>
        <p:nvPicPr>
          <p:cNvPr id="18435" name="Picture 2" descr="D:\Тексты\Воскресная школа\Конкурс презентаций\Фото педагогов\907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90963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D:\Тексты\Воскресная школа\Конкурс презентаций\Фото педагогов\XAFL_rxgi7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857375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D:\Тексты\Воскресная школа\Конкурс презентаций\Фото педагогов\xY0mo2UnX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928938"/>
            <a:ext cx="9286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D:\Тексты\Воскресная школа\Конкурс презентаций\Фото педагогов\DSCN37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5929313"/>
            <a:ext cx="1214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D:\Тексты\Воскресная школа\Конкурс презентаций\Фото педагогов\5WNMq33RPm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4071938"/>
            <a:ext cx="8842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D:\Тексты\Воскресная школа\Конкурс презентаций\Фото педагогов\XnWMTANmot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25" y="4929188"/>
            <a:ext cx="869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929618" cy="6858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50" b="1" dirty="0" smtClean="0">
                <a:ln w="9525">
                  <a:solidFill>
                    <a:schemeClr val="tx1"/>
                  </a:solidFill>
                </a:ln>
                <a:solidFill>
                  <a:srgbClr val="003300"/>
                </a:solidFill>
                <a:latin typeface="Comic Sans MS" pitchFamily="66" charset="0"/>
              </a:rPr>
              <a:t>В труде преподавания нам помогают учебные пособия:</a:t>
            </a:r>
            <a:br>
              <a:rPr lang="ru-RU" sz="1650" b="1" dirty="0" smtClean="0">
                <a:ln w="9525">
                  <a:solidFill>
                    <a:schemeClr val="tx1"/>
                  </a:solidFill>
                </a:ln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1.Закон Божий для семьи и школы, составитель протоиерей Серафим Слободской. Омск, 2002 г;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2. Толкование на Святое Евангелие блаженного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Феофилакта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 Болгарского в 2-х томах. Том </a:t>
            </a:r>
            <a:r>
              <a:rPr lang="en-US" sz="1650" dirty="0" smtClean="0">
                <a:solidFill>
                  <a:srgbClr val="003300"/>
                </a:solidFill>
                <a:latin typeface="Comic Sans MS" pitchFamily="66" charset="0"/>
              </a:rPr>
              <a:t>I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. Толкование на Евангелия от Матфея и от Марка. Москва, Сибирская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Благозвонница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, 2009;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3. Наставление православному христианину, святитель Иоанн Златоуст;                                                                                                       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4. Рабочие тетради УМК «Вертоград»;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5. Толкование Ветхого и Нового Завета  Б. Гладкого, А. Лопухина, 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св. блаж.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Феофилакта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, арх.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Аверкия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 (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Таушева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);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6. Основы православной культуры под ред. Л.П. Гладких «Мир - прекрасное творение», учебно-методическое пособие для педагогов детских садов, Курск, 2008;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7. Основы православной культуры «Я иду на урок в начальную школу» общая ред. под серией иеромонаха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Киприана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 (Ященко) ред., составитель Е.И.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Смольникова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. Москва, 2008;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8. Жития сибирских святых, сибирский патерик;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9. Жены-мироносицы: Исторический роман. Протоиерей Николай Агафонов;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10. Песнь под сенью Креста, святитель Игнатий Брянчанинов.;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11. Святой Апостол Андрей Первозванный. Жизнеописание и молитвослов;</a:t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12. История Церкви для детей. Рассказы из истории христианской церкви от </a:t>
            </a:r>
            <a:r>
              <a:rPr lang="en-US" sz="1650" dirty="0" smtClean="0">
                <a:solidFill>
                  <a:srgbClr val="003300"/>
                </a:solidFill>
                <a:latin typeface="Comic Sans MS" pitchFamily="66" charset="0"/>
              </a:rPr>
              <a:t>I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 века до половины </a:t>
            </a:r>
            <a:r>
              <a:rPr lang="en-US" sz="1650" dirty="0" smtClean="0">
                <a:solidFill>
                  <a:srgbClr val="003300"/>
                </a:solidFill>
                <a:latin typeface="Comic Sans MS" pitchFamily="66" charset="0"/>
              </a:rPr>
              <a:t>XI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. Чтения для детей старшего возраста в 2-х частях. Издание Свято-Успенского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Псково-Печерского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> монастыря. А.Н. </a:t>
            </a:r>
            <a:r>
              <a:rPr lang="ru-RU" sz="1650" dirty="0" err="1" smtClean="0">
                <a:solidFill>
                  <a:srgbClr val="003300"/>
                </a:solidFill>
                <a:latin typeface="Comic Sans MS" pitchFamily="66" charset="0"/>
              </a:rPr>
              <a:t>Бахметева</a:t>
            </a:r>
            <a: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650" dirty="0" smtClean="0">
                <a:solidFill>
                  <a:srgbClr val="003300"/>
                </a:solidFill>
                <a:latin typeface="Comic Sans MS" pitchFamily="66" charset="0"/>
              </a:rPr>
            </a:br>
            <a:endParaRPr lang="ru-RU" sz="165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Тексты\Воскресная школа\Конкурс презентаций\Фото, паломничества\P619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860" y="1648568"/>
            <a:ext cx="4326214" cy="32442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00150" y="0"/>
            <a:ext cx="7943850" cy="1857375"/>
          </a:xfrm>
        </p:spPr>
        <p:txBody>
          <a:bodyPr/>
          <a:lstStyle/>
          <a:p>
            <a:pPr algn="l"/>
            <a:r>
              <a:rPr lang="ru-RU" sz="3000" b="1" smtClean="0">
                <a:solidFill>
                  <a:srgbClr val="003300"/>
                </a:solidFill>
                <a:latin typeface="Comic Sans MS" pitchFamily="66" charset="0"/>
              </a:rPr>
              <a:t>С большой радостью мы отправляемся</a:t>
            </a:r>
            <a:br>
              <a:rPr lang="ru-RU" sz="3000" b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000" b="1" smtClean="0">
                <a:solidFill>
                  <a:srgbClr val="003300"/>
                </a:solidFill>
                <a:latin typeface="Comic Sans MS" pitchFamily="66" charset="0"/>
              </a:rPr>
              <a:t>в паломничества: в соседний храм </a:t>
            </a:r>
            <a:br>
              <a:rPr lang="ru-RU" sz="3000" b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000" b="1" smtClean="0">
                <a:solidFill>
                  <a:srgbClr val="003300"/>
                </a:solidFill>
                <a:latin typeface="Comic Sans MS" pitchFamily="66" charset="0"/>
              </a:rPr>
              <a:t>и за несколько сотен километров </a:t>
            </a:r>
          </a:p>
        </p:txBody>
      </p:sp>
      <p:pic>
        <p:nvPicPr>
          <p:cNvPr id="10242" name="Picture 2" descr="D:\Тексты\Воскресная школа\Конкурс презентаций\Фото, паломничества\P604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4071248"/>
            <a:ext cx="3857652" cy="2893239"/>
          </a:xfrm>
          <a:effectLst>
            <a:softEdge rad="127000"/>
          </a:effectLst>
        </p:spPr>
      </p:pic>
      <p:pic>
        <p:nvPicPr>
          <p:cNvPr id="10243" name="Picture 3" descr="D:\Тексты\Воскресная школа\Конкурс презентаций\Б речье\P610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32" y="1643050"/>
            <a:ext cx="2865947" cy="3821263"/>
          </a:xfrm>
          <a:effectLst>
            <a:softEdge rad="127000"/>
          </a:effectLst>
        </p:spPr>
      </p:pic>
      <p:pic>
        <p:nvPicPr>
          <p:cNvPr id="10245" name="Picture 5" descr="D:\Тексты\Воскресная школа\Конкурс презентаций\Путник\1136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lum bright="13000"/>
          </a:blip>
          <a:srcRect/>
          <a:stretch>
            <a:fillRect/>
          </a:stretch>
        </p:blipFill>
        <p:spPr bwMode="auto">
          <a:xfrm rot="21003641">
            <a:off x="7643770" y="5108460"/>
            <a:ext cx="1500230" cy="17495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357688" cy="6858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00"/>
                </a:solidFill>
                <a:latin typeface="Comic Sans MS" pitchFamily="66" charset="0"/>
              </a:rPr>
              <a:t>Радостью Пасхальных и Рождественских дней мы делимся с нашими прихожанами – готовим концерты и небольшие сувениры, сделанные своими руками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9" name="Picture 5" descr="D:\Тексты\Воскресная школа\Конкурс презентаций\Фото, концерты\_MG_3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7" y="3857629"/>
            <a:ext cx="4500559" cy="3000372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63500"/>
          </a:effectLst>
        </p:spPr>
      </p:pic>
      <p:pic>
        <p:nvPicPr>
          <p:cNvPr id="15" name="Picture 2" descr="D:\Тексты\Воскресная школа\Конкурс презентаций\Фото, концерты\1271149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14"/>
            <a:ext cx="3929090" cy="29468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508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215</Words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Comic Sans MS</vt:lpstr>
      <vt:lpstr>Тема Office</vt:lpstr>
      <vt:lpstr>Это наша воскресная школа  им. преподобного Сергия Радонежского </vt:lpstr>
      <vt:lpstr>Слайд 2</vt:lpstr>
      <vt:lpstr>Слайд 3</vt:lpstr>
      <vt:lpstr>Самое главное в нашей жизни – это богослужение, участие в Таинствах.  Соборная молитва – это то, что дает нам силы жить не только для себя, но и для других</vt:lpstr>
      <vt:lpstr>Вместе с педагогами мы учимся жить по заповедям Священного Писания, изучаем Предания  святых отцов,  читаем на церковнославянском языке. Особой любовью в нашей школе пользуется церковное пение </vt:lpstr>
      <vt:lpstr>Наши педагоги: Вера Анатольевна Ольховая   Татьяна Ивановна Куличенко  Дмитрий Романович Полянский  Алексей Суликович Андиашвили  Ксения Александровна Лепехина  Елена Сергеевна  Завьялова Ксения Витальевна Елисова </vt:lpstr>
      <vt:lpstr>Слайд 7</vt:lpstr>
      <vt:lpstr>С большой радостью мы отправляемся в паломничества: в соседний храм  и за несколько сотен километров </vt:lpstr>
      <vt:lpstr>Радостью Пасхальных и Рождественских дней мы делимся с нашими прихожанами – готовим концерты и небольшие сувениры, сделанные своими руками   </vt:lpstr>
      <vt:lpstr>…а если наш приход не может вместить всех желающих,  мы сами едем в гости и ставим спектакли на приходах  и в детских домах</vt:lpstr>
      <vt:lpstr>Слайд 11</vt:lpstr>
      <vt:lpstr>Мы проводим детские конференции по житиям святых</vt:lpstr>
      <vt:lpstr>Катаемся со снежной горы и устраиваем дружные пикники.   Делу время – потехе час!</vt:lpstr>
      <vt:lpstr>И даже летом мы не расстаемся, а встречаемся в приходском детском лагере</vt:lpstr>
      <vt:lpstr>За эти годы мы стали</vt:lpstr>
      <vt:lpstr>Слайд 16</vt:lpstr>
      <vt:lpstr>До скорой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наша воскресная школа </dc:title>
  <cp:lastModifiedBy>Admin</cp:lastModifiedBy>
  <cp:revision>41</cp:revision>
  <dcterms:modified xsi:type="dcterms:W3CDTF">2012-12-03T17:02:58Z</dcterms:modified>
</cp:coreProperties>
</file>