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 showGuides="1"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FAFA1E-D39E-4D9D-BE9A-20C7529504F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504134-A00D-41B6-B5D6-1541E6F56D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rooklyn-church.org/wp-content/uploads/2010/09/icon_novomucheniki2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oboiruneta.ru/images/stories/dg_originals/E7CCE0B27A42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638312"/>
          </a:xfrm>
          <a:prstGeom prst="rect">
            <a:avLst/>
          </a:prstGeom>
          <a:ln>
            <a:noFill/>
          </a:ln>
          <a:effectLst>
            <a:outerShdw blurRad="368300" dist="38100" dir="16200000" sx="104000" sy="104000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704856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Дистанционное 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путешествие </a:t>
            </a: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«И свет во тьме горит»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294544"/>
            <a:ext cx="5976664" cy="2446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endParaRPr lang="en-US" altLang="ru-RU" sz="24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ru-RU" alt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Фоторепортаж</a:t>
            </a:r>
            <a:endParaRPr lang="en-US" altLang="ru-RU" sz="2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ru-RU" altLang="ru-RU" sz="14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Выполнила: С. А. Коренева,  </a:t>
            </a:r>
            <a:endParaRPr lang="en-US" altLang="ru-RU" sz="14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ru-RU" altLang="ru-RU" sz="14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учитель  начальных классов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ru-RU" altLang="ru-RU" sz="14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БОУ г. Омска «Гимназия № 150»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4897" y="1211574"/>
            <a:ext cx="4361066" cy="63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ru-RU" alt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Задание</a:t>
            </a:r>
            <a:r>
              <a:rPr lang="ru-RU" altLang="ru-RU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ru-RU" alt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второго</a:t>
            </a:r>
            <a:r>
              <a:rPr lang="ru-RU" altLang="ru-RU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ru-RU" alt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этапа</a:t>
            </a:r>
          </a:p>
        </p:txBody>
      </p:sp>
    </p:spTree>
    <p:extLst>
      <p:ext uri="{BB962C8B-B14F-4D97-AF65-F5344CB8AC3E}">
        <p14:creationId xmlns:p14="http://schemas.microsoft.com/office/powerpoint/2010/main" val="19143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412776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Серафимо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-Алексеевская часовня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412776"/>
            <a:ext cx="5040560" cy="4713387"/>
          </a:xfrm>
        </p:spPr>
        <p:txBody>
          <a:bodyPr>
            <a:normAutofit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ru-RU" alt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 1907 году у Железного моста была сооружена каменная </a:t>
            </a:r>
            <a:r>
              <a:rPr lang="ru-RU" alt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часовня </a:t>
            </a:r>
            <a:r>
              <a:rPr lang="ru-RU" alt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 память о радостном событии в царской </a:t>
            </a:r>
            <a:r>
              <a:rPr lang="ru-RU" alt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семье: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Рождение </a:t>
            </a:r>
            <a:r>
              <a:rPr lang="ru-RU" alt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Наследника Российского Престола </a:t>
            </a:r>
            <a:r>
              <a:rPr lang="ru-RU" alt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- цесаревича </a:t>
            </a:r>
            <a:r>
              <a:rPr lang="ru-RU" alt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Алексея Николаевича</a:t>
            </a:r>
          </a:p>
          <a:p>
            <a:pPr marL="36576" indent="0">
              <a:lnSpc>
                <a:spcPct val="150000"/>
              </a:lnSpc>
              <a:buNone/>
            </a:pPr>
            <a:endParaRPr lang="ru-RU" sz="18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658">
            <a:off x="179512" y="1566539"/>
            <a:ext cx="2880320" cy="276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1.advisor.travel/f450x450px-929ab4b4013ccbd4cac4ab93833b63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644">
            <a:off x="6005527" y="3638216"/>
            <a:ext cx="2696183" cy="3158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10129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Серафимо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-Алексеевская часовня</a:t>
            </a:r>
            <a:b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ru-RU" sz="2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5040560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Восстановлена в 1994 году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Picture 3" descr="C:\Users\6565\Desktop\по святым местам города Омска\DSC_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1310"/>
            <a:ext cx="597666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Серафимо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-Алексеевская часовня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7241232" cy="593752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endParaRPr lang="ru-RU" sz="20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endParaRPr lang="ru-RU" sz="20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r>
              <a:rPr lang="ru-RU" sz="20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9 </a:t>
            </a:r>
            <a:r>
              <a:rPr lang="ru-RU" sz="20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февраля 2014 </a:t>
            </a:r>
            <a:r>
              <a:rPr lang="ru-RU" sz="20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года</a:t>
            </a:r>
          </a:p>
          <a:p>
            <a:pPr marL="36576" indent="0">
              <a:buNone/>
            </a:pPr>
            <a:endParaRPr lang="ru-RU" sz="18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>
              <a:buNone/>
            </a:pPr>
            <a:r>
              <a:rPr 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Коренева </a:t>
            </a:r>
            <a:r>
              <a:rPr 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С.А</a:t>
            </a:r>
            <a:r>
              <a:rPr 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.,                                         Коренева С.А.</a:t>
            </a:r>
            <a:endParaRPr lang="ru-RU" sz="18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>
              <a:buNone/>
            </a:pPr>
            <a:r>
              <a:rPr 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ru-RU" sz="1800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Личман</a:t>
            </a:r>
            <a:r>
              <a:rPr 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Игорь                                         </a:t>
            </a:r>
            <a:r>
              <a:rPr lang="ru-RU" sz="1800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Личман</a:t>
            </a:r>
            <a:r>
              <a:rPr 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Юлия</a:t>
            </a:r>
            <a:endParaRPr lang="ru-RU" sz="18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6565\Desktop\по святым местам города Омска\DSC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105576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6565\Desktop\по святым местам города Омска\DSC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4968552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67600" cy="1152128"/>
          </a:xfrm>
        </p:spPr>
        <p:txBody>
          <a:bodyPr>
            <a:normAutofit/>
          </a:bodyPr>
          <a:lstStyle/>
          <a:p>
            <a:r>
              <a:rPr lang="ru-RU" sz="2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Серафимо</a:t>
            </a:r>
            <a:r>
              <a:rPr lang="ru-RU" sz="2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-Алексеевская часовня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Неугасимая лампада, горевшая в часовне, - прообраз вечного огня на современных мемориалах</a:t>
            </a:r>
          </a:p>
          <a:p>
            <a:pPr marL="36576" indent="0">
              <a:buNone/>
            </a:pPr>
            <a:endParaRPr lang="ru-RU" sz="1600" dirty="0"/>
          </a:p>
        </p:txBody>
      </p:sp>
      <p:pic>
        <p:nvPicPr>
          <p:cNvPr id="4" name="Picture 2" descr="C:\Users\6565\Desktop\по святым местам города Омска\DSC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33" y="1772816"/>
            <a:ext cx="609813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6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787208" cy="180506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Ильинская церковь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073427"/>
          </a:xfrm>
        </p:spPr>
        <p:txBody>
          <a:bodyPr>
            <a:normAutofit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Построена на месте Сергиевской церкви в старой омской </a:t>
            </a: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крепости</a:t>
            </a:r>
          </a:p>
          <a:p>
            <a:pPr marL="36576" indent="0" algn="ctr">
              <a:lnSpc>
                <a:spcPct val="150000"/>
              </a:lnSpc>
              <a:buNone/>
            </a:pPr>
            <a:endParaRPr lang="ru-RU" sz="1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lnSpc>
                <a:spcPct val="150000"/>
              </a:lnSpc>
              <a:buNone/>
            </a:pP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Кирпичный храм выстроен в 1778-1789 попечением генерал-поручика Н. Г. </a:t>
            </a: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Огарева </a:t>
            </a:r>
          </a:p>
          <a:p>
            <a:pPr marL="36576" indent="0" algn="ctr">
              <a:lnSpc>
                <a:spcPct val="150000"/>
              </a:lnSpc>
              <a:buNone/>
            </a:pP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Храм Представлял 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собой уникальное для Сибири здание в стиле раннего классицизма типа восьмерик на четверике с крупными парными колокольнями, боковые приделы пристроены в 1880-х. </a:t>
            </a:r>
            <a:endParaRPr lang="ru-RU" sz="1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ru-RU" sz="1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lnSpc>
                <a:spcPct val="150000"/>
              </a:lnSpc>
              <a:buNone/>
            </a:pP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Второй 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престол Никольский, боковые приделы Покровский (1880) и Георгиевский (1889</a:t>
            </a: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2987824" y="3645024"/>
            <a:ext cx="3384376" cy="3096344"/>
          </a:xfrm>
          <a:prstGeom prst="rect">
            <a:avLst/>
          </a:prstGeom>
          <a:noFill/>
          <a:ln w="9525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003232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Памятная часовня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5102027"/>
          </a:xfrm>
        </p:spPr>
        <p:txBody>
          <a:bodyPr>
            <a:normAutofit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Закрыта в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1935 г.,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снесена в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1936 г.</a:t>
            </a:r>
          </a:p>
          <a:p>
            <a:pPr marL="36576" indent="0" algn="ctr">
              <a:lnSpc>
                <a:spcPct val="150000"/>
              </a:lnSpc>
              <a:buNone/>
            </a:pP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У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места церкви сейчас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поставлена памятная часовня</a:t>
            </a:r>
            <a:endParaRPr lang="ru-RU" altLang="ru-RU" sz="16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ru-RU" sz="18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6565\Desktop\по святым местам города Омска\DSC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r="15775"/>
          <a:stretch>
            <a:fillRect/>
          </a:stretch>
        </p:blipFill>
        <p:spPr>
          <a:xfrm>
            <a:off x="2267744" y="1988840"/>
            <a:ext cx="4608512" cy="445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864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Памятная 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часовня</a:t>
            </a:r>
            <a:b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9 февраля 2014 года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657600" cy="4641379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Коренева С.А.,</a:t>
            </a:r>
          </a:p>
          <a:p>
            <a:pPr marL="36576" indent="0" algn="ctr">
              <a:buNone/>
            </a:pPr>
            <a:r>
              <a:rPr lang="ru-RU" sz="18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Личман</a:t>
            </a:r>
            <a:r>
              <a:rPr 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Максим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700808"/>
            <a:ext cx="4625280" cy="442535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Коренева Клара (дочь)</a:t>
            </a:r>
          </a:p>
        </p:txBody>
      </p:sp>
      <p:pic>
        <p:nvPicPr>
          <p:cNvPr id="5" name="Picture 2" descr="C:\Users\6565\Desktop\по святым местам города Омска\DSC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98" y="2492896"/>
            <a:ext cx="42484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6565\Desktop\по святым местам города Омска\DSC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2492896"/>
            <a:ext cx="453650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0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Пробудить благодарную память…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Православие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это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не только вера отцов и дедов, но и твердое основание для их собственной жизни, а также вера их детей, фундамент, на котором должно возрастать духовное благополучие каждой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семьи </a:t>
            </a:r>
            <a:endParaRPr lang="ru-RU" altLang="ru-RU" sz="16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6576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84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4464496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Спасибо </a:t>
            </a:r>
            <a:r>
              <a:rPr lang="ru-RU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 внимание</a:t>
            </a:r>
          </a:p>
        </p:txBody>
      </p:sp>
      <p:pic>
        <p:nvPicPr>
          <p:cNvPr id="3074" name="Picture 2" descr="http://stat18.privet.ru/lr/0a2b0bb7dc27e4e8c24a78ce18204e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55" y="1052736"/>
            <a:ext cx="56864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18.privet.ru/lr/0a2b0bb7dc27e4e8c24a78ce18204e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20158"/>
            <a:ext cx="56864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136904" cy="37939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dirty="0"/>
              <a:t>Фоторепортаж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en-US" altLang="ru-RU" sz="2400" dirty="0" smtClean="0"/>
              <a:t>9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февраля 2014 года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от </a:t>
            </a:r>
            <a:r>
              <a:rPr lang="ru-RU" altLang="ru-RU" sz="2400" dirty="0"/>
              <a:t>Рождества Христова</a:t>
            </a:r>
            <a:r>
              <a:rPr lang="en-US" altLang="ru-RU" sz="2400" dirty="0"/>
              <a:t/>
            </a:r>
            <a:br>
              <a:rPr lang="en-US" altLang="ru-RU" sz="2400" dirty="0"/>
            </a:br>
            <a:r>
              <a:rPr lang="ru-RU" altLang="ru-RU" sz="2400" dirty="0"/>
              <a:t>о посещении  </a:t>
            </a:r>
            <a:r>
              <a:rPr lang="ru-RU" altLang="ru-RU" sz="2400" dirty="0" smtClean="0"/>
              <a:t>мест</a:t>
            </a:r>
            <a:r>
              <a:rPr lang="ru-RU" altLang="ru-RU" sz="2400" dirty="0"/>
              <a:t>,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связанных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с </a:t>
            </a:r>
            <a:r>
              <a:rPr lang="ru-RU" altLang="ru-RU" sz="2400" dirty="0"/>
              <a:t>судьбами </a:t>
            </a:r>
            <a:r>
              <a:rPr lang="ru-RU" altLang="ru-RU" sz="2400" dirty="0" err="1"/>
              <a:t>новомучеников</a:t>
            </a:r>
            <a:r>
              <a:rPr lang="ru-RU" altLang="ru-RU" sz="2400" dirty="0"/>
              <a:t> и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исповедников </a:t>
            </a:r>
            <a:r>
              <a:rPr lang="ru-RU" altLang="ru-RU" sz="2400" dirty="0"/>
              <a:t>Русской Церкви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в </a:t>
            </a:r>
            <a:r>
              <a:rPr lang="ru-RU" altLang="ru-RU" sz="2400" dirty="0"/>
              <a:t>городе Омске</a:t>
            </a:r>
            <a:br>
              <a:rPr lang="ru-RU" alt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-315416"/>
            <a:ext cx="8099390" cy="187220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«Дивен Бог во святых своих»</a:t>
            </a:r>
            <a:br>
              <a:rPr lang="ru-RU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49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208912" cy="28803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Омск</a:t>
            </a:r>
            <a:r>
              <a:rPr lang="ru-RU" altLang="ru-RU" sz="1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altLang="ru-RU" sz="1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ru-RU" altLang="ru-RU" sz="2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старая </a:t>
            </a:r>
            <a: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открытка</a:t>
            </a:r>
            <a:b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ru-RU" sz="20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5688632" cy="4425355"/>
          </a:xfrm>
        </p:spPr>
        <p:txBody>
          <a:bodyPr>
            <a:normAutofit fontScale="92500"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ru-RU" altLang="ru-RU" sz="1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На верхней части 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 фотография Архиерейского дома с Благовещенской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церковью </a:t>
            </a:r>
          </a:p>
          <a:p>
            <a:pPr marL="36576" indent="0">
              <a:lnSpc>
                <a:spcPct val="150000"/>
              </a:lnSpc>
              <a:buNone/>
            </a:pPr>
            <a:endParaRPr lang="ru-RU" altLang="ru-RU" sz="16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На </a:t>
            </a:r>
            <a:r>
              <a:rPr lang="ru-RU" altLang="ru-RU" sz="1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заднем плане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 Успенский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собор </a:t>
            </a:r>
          </a:p>
          <a:p>
            <a:pPr marL="36576" indent="0">
              <a:lnSpc>
                <a:spcPct val="150000"/>
              </a:lnSpc>
              <a:buNone/>
            </a:pPr>
            <a:endParaRPr lang="ru-RU" altLang="ru-RU" sz="16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На </a:t>
            </a:r>
            <a:r>
              <a:rPr lang="ru-RU" altLang="ru-RU" sz="1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нижней части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 мост через реку </a:t>
            </a:r>
            <a:r>
              <a:rPr lang="ru-RU" altLang="ru-RU" sz="16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Омь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и </a:t>
            </a:r>
            <a:r>
              <a:rPr lang="ru-RU" altLang="ru-RU" sz="1600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Серафимо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-Алексеевская часовня</a:t>
            </a:r>
          </a:p>
          <a:p>
            <a:pPr marL="36576" indent="0">
              <a:lnSpc>
                <a:spcPct val="150000"/>
              </a:lnSpc>
              <a:buNone/>
            </a:pPr>
            <a:endParaRPr lang="ru-RU" altLang="ru-RU" sz="16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слева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- Ильинский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храм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ru-RU" sz="1600" dirty="0"/>
          </a:p>
        </p:txBody>
      </p:sp>
      <p:pic>
        <p:nvPicPr>
          <p:cNvPr id="5122" name="Picture 2" descr="http://www.temples.ru/library/000228/omsk_usp_sobor_258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6124"/>
            <a:ext cx="3313559" cy="509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Икона собора святых </a:t>
            </a:r>
            <a:r>
              <a:rPr lang="ru-RU" sz="24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новомучеников</a:t>
            </a: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и исповедников российских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716016" cy="4248473"/>
          </a:xfrm>
        </p:spPr>
        <p:txBody>
          <a:bodyPr>
            <a:noAutofit/>
          </a:bodyPr>
          <a:lstStyle/>
          <a:p>
            <a:pPr marL="36576" indent="0" algn="ctr">
              <a:buNone/>
              <a:defRPr/>
            </a:pPr>
            <a:r>
              <a:rPr 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Святые люди пребывали в нашем крае:</a:t>
            </a:r>
          </a:p>
          <a:p>
            <a:pPr>
              <a:defRPr/>
            </a:pPr>
            <a:endParaRPr lang="ru-RU" sz="11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новомученики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святитель Сильвестр, иереи Михаил </a:t>
            </a:r>
            <a:r>
              <a:rPr lang="ru-RU" sz="12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Пятаев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Иоанн </a:t>
            </a:r>
            <a:r>
              <a:rPr lang="ru-RU" sz="12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Куминов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первомученик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Омский Николай </a:t>
            </a:r>
            <a:r>
              <a:rPr lang="ru-RU" sz="1200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Цикура</a:t>
            </a: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Священномученики: </a:t>
            </a:r>
            <a:r>
              <a:rPr lang="ru-RU" sz="12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Андроник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Пермский, Мефодий Петропавловский, Алексий Омский, Аркадий </a:t>
            </a: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Екатеринбургский</a:t>
            </a: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 Серафим </a:t>
            </a: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</a:t>
            </a: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священник Стефан Знаменский, </a:t>
            </a:r>
            <a:r>
              <a:rPr lang="ru-RU" sz="1200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местночтимый</a:t>
            </a: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</a:t>
            </a:r>
          </a:p>
          <a:p>
            <a:pPr marL="36576" indent="0">
              <a:lnSpc>
                <a:spcPct val="150000"/>
              </a:lnSpc>
              <a:buNone/>
              <a:defRPr/>
            </a:pP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наследник Российского престола, Николай Александрович и всероссийский батюшка, святой праведный Иоанн </a:t>
            </a:r>
            <a:r>
              <a:rPr lang="ru-RU" sz="1200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Кронштадский</a:t>
            </a: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овомученики и исповедники Россий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Свято-Успенский кафедральный </a:t>
            </a:r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собор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1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(Собор в честь Успения Пресвятой </a:t>
            </a:r>
            <a:r>
              <a:rPr lang="ru-RU" altLang="ru-RU" sz="1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Богородицы </a:t>
            </a:r>
            <a:br>
              <a:rPr lang="ru-RU" altLang="ru-RU" sz="1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altLang="ru-RU" sz="1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 </a:t>
            </a:r>
            <a:r>
              <a:rPr lang="ru-RU" altLang="ru-RU" sz="18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Приснодевы</a:t>
            </a:r>
            <a:r>
              <a:rPr lang="ru-RU" altLang="ru-RU" sz="1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Марии)</a:t>
            </a:r>
            <a:endParaRPr lang="ru-RU" sz="1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265240" cy="2980927"/>
          </a:xfrm>
        </p:spPr>
        <p:txBody>
          <a:bodyPr>
            <a:normAutofit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наиболее посещаемых храмов </a:t>
            </a:r>
            <a:r>
              <a:rPr lang="ru-RU" altLang="ru-RU" sz="1200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омска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 центре города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соборной площади </a:t>
            </a:r>
          </a:p>
          <a:p>
            <a:pPr marL="36576" indent="0">
              <a:lnSpc>
                <a:spcPct val="150000"/>
              </a:lnSpc>
              <a:buNone/>
            </a:pPr>
            <a:endParaRPr lang="ru-RU" altLang="ru-RU" sz="10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Достопримечательность Омска </a:t>
            </a:r>
          </a:p>
          <a:p>
            <a:pPr marL="36576" indent="0">
              <a:lnSpc>
                <a:spcPct val="150000"/>
              </a:lnSpc>
              <a:buNone/>
            </a:pPr>
            <a:endParaRPr lang="ru-RU" alt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 во времена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советской власти</a:t>
            </a:r>
          </a:p>
          <a:p>
            <a:pPr marL="36576" indent="0">
              <a:lnSpc>
                <a:spcPct val="150000"/>
              </a:lnSpc>
              <a:buNone/>
            </a:pPr>
            <a:endParaRPr lang="ru-RU" altLang="ru-RU" sz="105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  в начале </a:t>
            </a:r>
            <a:r>
              <a:rPr lang="en-US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на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средства,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специально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собранные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горожанами</a:t>
            </a:r>
            <a:endParaRPr lang="ru-RU" alt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6565\Desktop\300px-Omsk1_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556792"/>
            <a:ext cx="3384376" cy="274233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6565\Desktop\220px-Hram_v_Om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0799"/>
            <a:ext cx="2225678" cy="219333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6565\Desktop\250px-Омский_Успенский_собор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4725144"/>
            <a:ext cx="1872208" cy="1905302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2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80120"/>
          </a:xfrm>
        </p:spPr>
        <p:txBody>
          <a:bodyPr>
            <a:normAutofit/>
          </a:bodyPr>
          <a:lstStyle/>
          <a:p>
            <a:pPr marL="36576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Свято-Успенский кафедральный </a:t>
            </a:r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собор</a:t>
            </a:r>
            <a:r>
              <a:rPr lang="ru-RU" altLang="ru-RU" sz="4400" dirty="0"/>
              <a:t/>
            </a:r>
            <a:br>
              <a:rPr lang="ru-RU" altLang="ru-RU" sz="4400" dirty="0"/>
            </a:br>
            <a:r>
              <a:rPr lang="en-US" alt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9</a:t>
            </a:r>
            <a:r>
              <a:rPr lang="ru-RU" alt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altLang="ru-RU" sz="18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февраля 2014 </a:t>
            </a:r>
            <a:r>
              <a:rPr lang="ru-RU" altLang="ru-RU" sz="18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</a:t>
            </a:r>
            <a:endParaRPr lang="ru-RU" sz="18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6565\Desktop\по святым местам города Омска\DSC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r="20184"/>
          <a:stretch>
            <a:fillRect/>
          </a:stretch>
        </p:blipFill>
        <p:spPr>
          <a:xfrm>
            <a:off x="2227683" y="1340768"/>
            <a:ext cx="4688634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721080" cy="12241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Наш небесный покровитель – </a:t>
            </a:r>
            <a:r>
              <a:rPr 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священномученик</a:t>
            </a:r>
            <a:br>
              <a:rPr 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ru-RU" sz="2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Сильвестр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176464" cy="4209331"/>
          </a:xfrm>
        </p:spPr>
        <p:txBody>
          <a:bodyPr/>
          <a:lstStyle/>
          <a:p>
            <a:pPr marL="36576" indent="0">
              <a:lnSpc>
                <a:spcPct val="150000"/>
              </a:lnSpc>
              <a:buNone/>
            </a:pPr>
            <a:r>
              <a:rPr lang="ru-RU" altLang="ru-RU" sz="20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 февраля </a:t>
            </a:r>
            <a:endParaRPr lang="ru-RU" altLang="ru-RU" sz="20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православному календарю – День памяти священномученика Сильвестра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архиепископа </a:t>
            </a:r>
            <a:r>
              <a:rPr lang="ru-RU" altLang="ru-RU" sz="16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Омского и </a:t>
            </a:r>
            <a:r>
              <a:rPr lang="ru-RU" altLang="ru-RU" sz="16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Павлодарского</a:t>
            </a:r>
            <a:endParaRPr lang="ru-RU" altLang="ru-RU" sz="16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Объект 3" descr="http://nikolo-kazachi-sobor.ru/u_data/images/articles/2012/Selivestr_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b="5743"/>
          <a:stretch>
            <a:fillRect/>
          </a:stretch>
        </p:blipFill>
        <p:spPr>
          <a:xfrm rot="320884">
            <a:off x="4603884" y="1268760"/>
            <a:ext cx="42484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6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Архиерейский </a:t>
            </a:r>
            <a:r>
              <a:rPr lang="ru-RU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дом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3945632" cy="4813995"/>
          </a:xfrm>
        </p:spPr>
        <p:txBody>
          <a:bodyPr>
            <a:noAutofit/>
          </a:bodyPr>
          <a:lstStyle/>
          <a:p>
            <a:pPr marL="36576" indent="0">
              <a:lnSpc>
                <a:spcPct val="170000"/>
              </a:lnSpc>
              <a:buNone/>
            </a:pP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Архиерейский дом с Крестовой Благовещенской церковью выстроен в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1904-1907 гг. </a:t>
            </a:r>
          </a:p>
          <a:p>
            <a:pPr marL="36576" indent="0">
              <a:lnSpc>
                <a:spcPct val="170000"/>
              </a:lnSpc>
              <a:buNone/>
            </a:pPr>
            <a:endParaRPr lang="ru-RU" altLang="ru-RU" sz="1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7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синодального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архитектора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Л.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Морозова</a:t>
            </a:r>
          </a:p>
          <a:p>
            <a:pPr marL="36576" indent="0">
              <a:lnSpc>
                <a:spcPct val="170000"/>
              </a:lnSpc>
              <a:buNone/>
            </a:pPr>
            <a:endParaRPr lang="ru-RU" altLang="ru-RU" sz="1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7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выделялся шатром над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северо-восточной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частью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здания</a:t>
            </a:r>
          </a:p>
          <a:p>
            <a:pPr marL="36576" indent="0">
              <a:lnSpc>
                <a:spcPct val="170000"/>
              </a:lnSpc>
              <a:buNone/>
            </a:pPr>
            <a:endParaRPr lang="ru-RU" altLang="ru-RU" sz="1200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7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1920 году, </a:t>
            </a:r>
            <a:r>
              <a:rPr lang="ru-RU" altLang="ru-RU" sz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 больницей, затем ЧК. Шатёр </a:t>
            </a: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сломан</a:t>
            </a:r>
          </a:p>
          <a:p>
            <a:pPr marL="36576" indent="0">
              <a:lnSpc>
                <a:spcPct val="17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76" indent="0">
              <a:lnSpc>
                <a:spcPct val="170000"/>
              </a:lnSpc>
              <a:buNone/>
            </a:pPr>
            <a:r>
              <a:rPr lang="ru-RU" altLang="ru-RU" sz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середине1930-х годов здание надстроено</a:t>
            </a:r>
            <a:endParaRPr lang="ru-RU" altLang="ru-RU" sz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70000"/>
              </a:lnSpc>
              <a:buNone/>
            </a:pPr>
            <a:endParaRPr lang="ru-RU" sz="16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kartina55.narod.ru/Kartina55/Omsk/Old/Old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36" y="1772816"/>
            <a:ext cx="4750943" cy="389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95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71420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Управление федеральной службы безопасности России по Омской </a:t>
            </a:r>
            <a: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области</a:t>
            </a:r>
            <a:r>
              <a:rPr lang="en-US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alt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altLang="ru-RU" sz="14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(архиерейский дом – 1904-1907)</a:t>
            </a:r>
            <a:br>
              <a:rPr lang="ru-RU" altLang="ru-RU" sz="14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ru-RU" altLang="ru-RU" sz="14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772816"/>
            <a:ext cx="3960440" cy="4237931"/>
          </a:xfrm>
        </p:spPr>
        <p:txBody>
          <a:bodyPr>
            <a:normAutofit/>
          </a:bodyPr>
          <a:lstStyle/>
          <a:p>
            <a:pPr marL="36576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4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9 февраля 2014 года</a:t>
            </a:r>
          </a:p>
        </p:txBody>
      </p:sp>
      <p:pic>
        <p:nvPicPr>
          <p:cNvPr id="5" name="Picture 2" descr="C:\Users\6565\Desktop\по святым местам города Омска\DSC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63" y="2276872"/>
            <a:ext cx="5976664" cy="4320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337</TotalTime>
  <Words>442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 </vt:lpstr>
      <vt:lpstr>Фоторепортаж  9 февраля 2014 года  от Рождества Христова о посещении  мест, связанных  с судьбами новомучеников и  исповедников Русской Церкви  в городе Омске </vt:lpstr>
      <vt:lpstr>Омск  старая открытка  </vt:lpstr>
      <vt:lpstr>Икона собора святых новомучеников и исповедников российских</vt:lpstr>
      <vt:lpstr>Свято-Успенский кафедральный собор  (Собор в честь Успения Пресвятой Богородицы  и Приснодевы Марии)</vt:lpstr>
      <vt:lpstr>Свято-Успенский кафедральный собор 9 февраля 2014 года</vt:lpstr>
      <vt:lpstr>Наш небесный покровитель – священномученик  Сильвестр</vt:lpstr>
      <vt:lpstr>Архиерейский дом</vt:lpstr>
      <vt:lpstr>Управление федеральной службы безопасности России по Омской области  (архиерейский дом – 1904-1907) </vt:lpstr>
      <vt:lpstr>Серафимо-Алексеевская часовня</vt:lpstr>
      <vt:lpstr>Серафимо-Алексеевская часовня </vt:lpstr>
      <vt:lpstr>Серафимо-Алексеевская часовня</vt:lpstr>
      <vt:lpstr>Серафимо-Алексеевская часовня</vt:lpstr>
      <vt:lpstr>Ильинская церковь</vt:lpstr>
      <vt:lpstr>Памятная часовня</vt:lpstr>
      <vt:lpstr>Памятная часовня 9 февраля 2014 года</vt:lpstr>
      <vt:lpstr>Пробудить благодарную память…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Домовой</dc:creator>
  <cp:lastModifiedBy>Admin</cp:lastModifiedBy>
  <cp:revision>34</cp:revision>
  <dcterms:created xsi:type="dcterms:W3CDTF">2014-02-13T09:03:41Z</dcterms:created>
  <dcterms:modified xsi:type="dcterms:W3CDTF">2014-03-09T13:36:50Z</dcterms:modified>
</cp:coreProperties>
</file>