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3" r:id="rId28"/>
    <p:sldId id="286" r:id="rId29"/>
    <p:sldId id="285" r:id="rId30"/>
    <p:sldId id="287" r:id="rId31"/>
    <p:sldId id="288" r:id="rId32"/>
    <p:sldId id="295" r:id="rId33"/>
    <p:sldId id="289" r:id="rId34"/>
    <p:sldId id="290" r:id="rId35"/>
    <p:sldId id="293" r:id="rId36"/>
    <p:sldId id="292" r:id="rId37"/>
    <p:sldId id="291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16" r:id="rId46"/>
    <p:sldId id="303" r:id="rId47"/>
    <p:sldId id="317" r:id="rId48"/>
    <p:sldId id="306" r:id="rId49"/>
    <p:sldId id="318" r:id="rId50"/>
    <p:sldId id="319" r:id="rId51"/>
    <p:sldId id="310" r:id="rId52"/>
    <p:sldId id="311" r:id="rId53"/>
    <p:sldId id="312" r:id="rId54"/>
    <p:sldId id="314" r:id="rId55"/>
    <p:sldId id="315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172" autoAdjust="0"/>
  </p:normalViewPr>
  <p:slideViewPr>
    <p:cSldViewPr>
      <p:cViewPr>
        <p:scale>
          <a:sx n="60" d="100"/>
          <a:sy n="60" d="100"/>
        </p:scale>
        <p:origin x="-7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51FAE-8826-4767-B576-3D43A9B67EF4}" type="doc">
      <dgm:prSet loTypeId="urn:microsoft.com/office/officeart/2005/8/layout/chevron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1041340-6756-4639-BB6E-79D8AA0F9301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2150A051-B3CD-45D7-994A-025135F1650D}" type="parTrans" cxnId="{85C65CC6-6BDA-48AD-BCF9-9AD2E36C13D8}">
      <dgm:prSet/>
      <dgm:spPr/>
      <dgm:t>
        <a:bodyPr/>
        <a:lstStyle/>
        <a:p>
          <a:endParaRPr lang="ru-RU"/>
        </a:p>
      </dgm:t>
    </dgm:pt>
    <dgm:pt modelId="{F3905B5B-AA2B-48B1-B6AF-A179617E9BD1}" type="sibTrans" cxnId="{85C65CC6-6BDA-48AD-BCF9-9AD2E36C13D8}">
      <dgm:prSet/>
      <dgm:spPr/>
      <dgm:t>
        <a:bodyPr/>
        <a:lstStyle/>
        <a:p>
          <a:endParaRPr lang="ru-RU"/>
        </a:p>
      </dgm:t>
    </dgm:pt>
    <dgm:pt modelId="{1D708E53-E6F9-48F6-82AA-6713248E7425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5055B965-C4D4-4955-8BC7-910A6DC04BAE}" type="parTrans" cxnId="{BDE25BF7-6C44-4A6C-820E-69B69FF2B2A0}">
      <dgm:prSet/>
      <dgm:spPr/>
      <dgm:t>
        <a:bodyPr/>
        <a:lstStyle/>
        <a:p>
          <a:endParaRPr lang="ru-RU"/>
        </a:p>
      </dgm:t>
    </dgm:pt>
    <dgm:pt modelId="{335B2A80-992D-4F1C-BEF2-1F835EA42EDF}" type="sibTrans" cxnId="{BDE25BF7-6C44-4A6C-820E-69B69FF2B2A0}">
      <dgm:prSet/>
      <dgm:spPr/>
      <dgm:t>
        <a:bodyPr/>
        <a:lstStyle/>
        <a:p>
          <a:endParaRPr lang="ru-RU"/>
        </a:p>
      </dgm:t>
    </dgm:pt>
    <dgm:pt modelId="{8D510109-C898-41BC-B89F-827EF8982A61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39C1CFEA-1714-403E-96C7-997AAED1D72B}" type="parTrans" cxnId="{C1C0D1D7-62A6-4622-AFC8-AC20D1F8F501}">
      <dgm:prSet/>
      <dgm:spPr/>
      <dgm:t>
        <a:bodyPr/>
        <a:lstStyle/>
        <a:p>
          <a:endParaRPr lang="ru-RU"/>
        </a:p>
      </dgm:t>
    </dgm:pt>
    <dgm:pt modelId="{4EACED1A-2079-4FEA-AFC5-211435046134}" type="sibTrans" cxnId="{C1C0D1D7-62A6-4622-AFC8-AC20D1F8F501}">
      <dgm:prSet/>
      <dgm:spPr/>
      <dgm:t>
        <a:bodyPr/>
        <a:lstStyle/>
        <a:p>
          <a:endParaRPr lang="ru-RU"/>
        </a:p>
      </dgm:t>
    </dgm:pt>
    <dgm:pt modelId="{82DD7DB9-4C9E-470E-B92D-132D5F1FD2A4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75000"/>
                </a:schemeClr>
              </a:solidFill>
            </a:rPr>
            <a:t>Тело</a:t>
          </a:r>
          <a:endParaRPr lang="ru-RU" b="1" dirty="0">
            <a:solidFill>
              <a:schemeClr val="accent2">
                <a:lumMod val="75000"/>
              </a:schemeClr>
            </a:solidFill>
          </a:endParaRPr>
        </a:p>
      </dgm:t>
    </dgm:pt>
    <dgm:pt modelId="{4EBDE1FD-38F6-4593-8E9D-EA5511A6C057}" type="parTrans" cxnId="{D935B0EA-5185-4694-9678-4E9D21A83985}">
      <dgm:prSet/>
      <dgm:spPr/>
      <dgm:t>
        <a:bodyPr/>
        <a:lstStyle/>
        <a:p>
          <a:endParaRPr lang="ru-RU"/>
        </a:p>
      </dgm:t>
    </dgm:pt>
    <dgm:pt modelId="{29DBF3D7-1BFC-43A5-93F5-5667D14E4383}" type="sibTrans" cxnId="{D935B0EA-5185-4694-9678-4E9D21A83985}">
      <dgm:prSet/>
      <dgm:spPr/>
      <dgm:t>
        <a:bodyPr/>
        <a:lstStyle/>
        <a:p>
          <a:endParaRPr lang="ru-RU"/>
        </a:p>
      </dgm:t>
    </dgm:pt>
    <dgm:pt modelId="{3D280ED6-6BAF-4A75-8893-E748255DAA3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Душа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47BBCFE4-1F05-4A8A-B494-408FAB1B64D8}" type="sibTrans" cxnId="{2BA184AB-8305-45C8-8A51-2123B4B5C6EE}">
      <dgm:prSet/>
      <dgm:spPr/>
      <dgm:t>
        <a:bodyPr/>
        <a:lstStyle/>
        <a:p>
          <a:endParaRPr lang="ru-RU"/>
        </a:p>
      </dgm:t>
    </dgm:pt>
    <dgm:pt modelId="{4C2A9DE0-AC09-4EFB-898A-E32D38F651A2}" type="parTrans" cxnId="{2BA184AB-8305-45C8-8A51-2123B4B5C6EE}">
      <dgm:prSet/>
      <dgm:spPr/>
      <dgm:t>
        <a:bodyPr/>
        <a:lstStyle/>
        <a:p>
          <a:endParaRPr lang="ru-RU"/>
        </a:p>
      </dgm:t>
    </dgm:pt>
    <dgm:pt modelId="{32580AA4-64FD-46A0-8698-9BADA57F986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Дух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F213E624-B134-4AD7-9661-DCBD436F9B57}" type="sibTrans" cxnId="{A38AB67D-4E38-48DA-AB50-316A628A0F0B}">
      <dgm:prSet/>
      <dgm:spPr/>
      <dgm:t>
        <a:bodyPr/>
        <a:lstStyle/>
        <a:p>
          <a:endParaRPr lang="ru-RU"/>
        </a:p>
      </dgm:t>
    </dgm:pt>
    <dgm:pt modelId="{710263C8-F646-4621-9EC6-AB8BE6FA91DF}" type="parTrans" cxnId="{A38AB67D-4E38-48DA-AB50-316A628A0F0B}">
      <dgm:prSet/>
      <dgm:spPr/>
      <dgm:t>
        <a:bodyPr/>
        <a:lstStyle/>
        <a:p>
          <a:endParaRPr lang="ru-RU"/>
        </a:p>
      </dgm:t>
    </dgm:pt>
    <dgm:pt modelId="{89123A9D-622A-4B84-8E20-217671507BC1}" type="pres">
      <dgm:prSet presAssocID="{07251FAE-8826-4767-B576-3D43A9B67EF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535B4E-4AAA-4382-B8F2-B476AA61B8C9}" type="pres">
      <dgm:prSet presAssocID="{D1041340-6756-4639-BB6E-79D8AA0F9301}" presName="composite" presStyleCnt="0"/>
      <dgm:spPr/>
    </dgm:pt>
    <dgm:pt modelId="{22CFAB3C-7A3D-43E0-A139-8AB5CB09E128}" type="pres">
      <dgm:prSet presAssocID="{D1041340-6756-4639-BB6E-79D8AA0F930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2FDF9-F107-4746-A279-F23A7EB96AFB}" type="pres">
      <dgm:prSet presAssocID="{D1041340-6756-4639-BB6E-79D8AA0F930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C6FD0-FC99-4BD5-8D55-6FDE99A33E60}" type="pres">
      <dgm:prSet presAssocID="{F3905B5B-AA2B-48B1-B6AF-A179617E9BD1}" presName="sp" presStyleCnt="0"/>
      <dgm:spPr/>
    </dgm:pt>
    <dgm:pt modelId="{3554FDC7-3661-4EFD-96D1-BC62EBF47ABF}" type="pres">
      <dgm:prSet presAssocID="{1D708E53-E6F9-48F6-82AA-6713248E7425}" presName="composite" presStyleCnt="0"/>
      <dgm:spPr/>
    </dgm:pt>
    <dgm:pt modelId="{9B3529F5-EFEC-4BC1-B32F-428E811B3BBC}" type="pres">
      <dgm:prSet presAssocID="{1D708E53-E6F9-48F6-82AA-6713248E742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E897C-0579-4B34-8CB6-30DEB846F09E}" type="pres">
      <dgm:prSet presAssocID="{1D708E53-E6F9-48F6-82AA-6713248E742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685C-0A2F-4468-9AD4-76D6B4BA17A8}" type="pres">
      <dgm:prSet presAssocID="{335B2A80-992D-4F1C-BEF2-1F835EA42EDF}" presName="sp" presStyleCnt="0"/>
      <dgm:spPr/>
    </dgm:pt>
    <dgm:pt modelId="{5BA2D189-FCE9-4FEB-9BC1-A38E8F752649}" type="pres">
      <dgm:prSet presAssocID="{8D510109-C898-41BC-B89F-827EF8982A61}" presName="composite" presStyleCnt="0"/>
      <dgm:spPr/>
    </dgm:pt>
    <dgm:pt modelId="{C9CBE478-1656-4726-AD31-CEDB7B54EA67}" type="pres">
      <dgm:prSet presAssocID="{8D510109-C898-41BC-B89F-827EF8982A6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82AC7-B78A-46B0-80AD-AD71F6C201E1}" type="pres">
      <dgm:prSet presAssocID="{8D510109-C898-41BC-B89F-827EF8982A6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A2E420-AA70-4A03-8335-9F247844F773}" type="presOf" srcId="{32580AA4-64FD-46A0-8698-9BADA57F986F}" destId="{5882FDF9-F107-4746-A279-F23A7EB96AFB}" srcOrd="0" destOrd="0" presId="urn:microsoft.com/office/officeart/2005/8/layout/chevron2"/>
    <dgm:cxn modelId="{6488AE9B-4105-43A4-81A4-8C418C35615B}" type="presOf" srcId="{1D708E53-E6F9-48F6-82AA-6713248E7425}" destId="{9B3529F5-EFEC-4BC1-B32F-428E811B3BBC}" srcOrd="0" destOrd="0" presId="urn:microsoft.com/office/officeart/2005/8/layout/chevron2"/>
    <dgm:cxn modelId="{2BA184AB-8305-45C8-8A51-2123B4B5C6EE}" srcId="{1D708E53-E6F9-48F6-82AA-6713248E7425}" destId="{3D280ED6-6BAF-4A75-8893-E748255DAA3F}" srcOrd="0" destOrd="0" parTransId="{4C2A9DE0-AC09-4EFB-898A-E32D38F651A2}" sibTransId="{47BBCFE4-1F05-4A8A-B494-408FAB1B64D8}"/>
    <dgm:cxn modelId="{85C65CC6-6BDA-48AD-BCF9-9AD2E36C13D8}" srcId="{07251FAE-8826-4767-B576-3D43A9B67EF4}" destId="{D1041340-6756-4639-BB6E-79D8AA0F9301}" srcOrd="0" destOrd="0" parTransId="{2150A051-B3CD-45D7-994A-025135F1650D}" sibTransId="{F3905B5B-AA2B-48B1-B6AF-A179617E9BD1}"/>
    <dgm:cxn modelId="{C1C0D1D7-62A6-4622-AFC8-AC20D1F8F501}" srcId="{07251FAE-8826-4767-B576-3D43A9B67EF4}" destId="{8D510109-C898-41BC-B89F-827EF8982A61}" srcOrd="2" destOrd="0" parTransId="{39C1CFEA-1714-403E-96C7-997AAED1D72B}" sibTransId="{4EACED1A-2079-4FEA-AFC5-211435046134}"/>
    <dgm:cxn modelId="{FCB71C36-B8A0-46BB-8A0F-5C9B335F4365}" type="presOf" srcId="{D1041340-6756-4639-BB6E-79D8AA0F9301}" destId="{22CFAB3C-7A3D-43E0-A139-8AB5CB09E128}" srcOrd="0" destOrd="0" presId="urn:microsoft.com/office/officeart/2005/8/layout/chevron2"/>
    <dgm:cxn modelId="{A38AB67D-4E38-48DA-AB50-316A628A0F0B}" srcId="{D1041340-6756-4639-BB6E-79D8AA0F9301}" destId="{32580AA4-64FD-46A0-8698-9BADA57F986F}" srcOrd="0" destOrd="0" parTransId="{710263C8-F646-4621-9EC6-AB8BE6FA91DF}" sibTransId="{F213E624-B134-4AD7-9661-DCBD436F9B57}"/>
    <dgm:cxn modelId="{D935B0EA-5185-4694-9678-4E9D21A83985}" srcId="{8D510109-C898-41BC-B89F-827EF8982A61}" destId="{82DD7DB9-4C9E-470E-B92D-132D5F1FD2A4}" srcOrd="0" destOrd="0" parTransId="{4EBDE1FD-38F6-4593-8E9D-EA5511A6C057}" sibTransId="{29DBF3D7-1BFC-43A5-93F5-5667D14E4383}"/>
    <dgm:cxn modelId="{5E91A810-0462-4B5A-A8A4-21D219002A6A}" type="presOf" srcId="{82DD7DB9-4C9E-470E-B92D-132D5F1FD2A4}" destId="{9FA82AC7-B78A-46B0-80AD-AD71F6C201E1}" srcOrd="0" destOrd="0" presId="urn:microsoft.com/office/officeart/2005/8/layout/chevron2"/>
    <dgm:cxn modelId="{5B987EA1-68E4-4B1A-8717-7F54CFC200E6}" type="presOf" srcId="{3D280ED6-6BAF-4A75-8893-E748255DAA3F}" destId="{542E897C-0579-4B34-8CB6-30DEB846F09E}" srcOrd="0" destOrd="0" presId="urn:microsoft.com/office/officeart/2005/8/layout/chevron2"/>
    <dgm:cxn modelId="{A0FD895E-7131-43BD-B3E5-A01B73800E5A}" type="presOf" srcId="{8D510109-C898-41BC-B89F-827EF8982A61}" destId="{C9CBE478-1656-4726-AD31-CEDB7B54EA67}" srcOrd="0" destOrd="0" presId="urn:microsoft.com/office/officeart/2005/8/layout/chevron2"/>
    <dgm:cxn modelId="{AD3D8831-2CBC-4E8F-9225-7ED2798E7454}" type="presOf" srcId="{07251FAE-8826-4767-B576-3D43A9B67EF4}" destId="{89123A9D-622A-4B84-8E20-217671507BC1}" srcOrd="0" destOrd="0" presId="urn:microsoft.com/office/officeart/2005/8/layout/chevron2"/>
    <dgm:cxn modelId="{BDE25BF7-6C44-4A6C-820E-69B69FF2B2A0}" srcId="{07251FAE-8826-4767-B576-3D43A9B67EF4}" destId="{1D708E53-E6F9-48F6-82AA-6713248E7425}" srcOrd="1" destOrd="0" parTransId="{5055B965-C4D4-4955-8BC7-910A6DC04BAE}" sibTransId="{335B2A80-992D-4F1C-BEF2-1F835EA42EDF}"/>
    <dgm:cxn modelId="{1CA843D4-FDC3-4583-B0CD-F3D911236453}" type="presParOf" srcId="{89123A9D-622A-4B84-8E20-217671507BC1}" destId="{32535B4E-4AAA-4382-B8F2-B476AA61B8C9}" srcOrd="0" destOrd="0" presId="urn:microsoft.com/office/officeart/2005/8/layout/chevron2"/>
    <dgm:cxn modelId="{6B414CDE-D9F5-43CC-B578-05D1FF7C8EEB}" type="presParOf" srcId="{32535B4E-4AAA-4382-B8F2-B476AA61B8C9}" destId="{22CFAB3C-7A3D-43E0-A139-8AB5CB09E128}" srcOrd="0" destOrd="0" presId="urn:microsoft.com/office/officeart/2005/8/layout/chevron2"/>
    <dgm:cxn modelId="{E1C43C3A-2A68-4DC3-BA5D-A58250DF5539}" type="presParOf" srcId="{32535B4E-4AAA-4382-B8F2-B476AA61B8C9}" destId="{5882FDF9-F107-4746-A279-F23A7EB96AFB}" srcOrd="1" destOrd="0" presId="urn:microsoft.com/office/officeart/2005/8/layout/chevron2"/>
    <dgm:cxn modelId="{E8D8926B-8A1E-421F-91BE-E1348EDFCEBE}" type="presParOf" srcId="{89123A9D-622A-4B84-8E20-217671507BC1}" destId="{98FC6FD0-FC99-4BD5-8D55-6FDE99A33E60}" srcOrd="1" destOrd="0" presId="urn:microsoft.com/office/officeart/2005/8/layout/chevron2"/>
    <dgm:cxn modelId="{62BAA073-0435-4FD5-811E-CA7D6AF81172}" type="presParOf" srcId="{89123A9D-622A-4B84-8E20-217671507BC1}" destId="{3554FDC7-3661-4EFD-96D1-BC62EBF47ABF}" srcOrd="2" destOrd="0" presId="urn:microsoft.com/office/officeart/2005/8/layout/chevron2"/>
    <dgm:cxn modelId="{21B4F296-3A19-4419-80C3-E684E4A542E5}" type="presParOf" srcId="{3554FDC7-3661-4EFD-96D1-BC62EBF47ABF}" destId="{9B3529F5-EFEC-4BC1-B32F-428E811B3BBC}" srcOrd="0" destOrd="0" presId="urn:microsoft.com/office/officeart/2005/8/layout/chevron2"/>
    <dgm:cxn modelId="{1F22B9D5-5F30-4F54-8BF9-10BC7D86753F}" type="presParOf" srcId="{3554FDC7-3661-4EFD-96D1-BC62EBF47ABF}" destId="{542E897C-0579-4B34-8CB6-30DEB846F09E}" srcOrd="1" destOrd="0" presId="urn:microsoft.com/office/officeart/2005/8/layout/chevron2"/>
    <dgm:cxn modelId="{D5FDA1FC-E653-4CE0-80C0-47346A866D34}" type="presParOf" srcId="{89123A9D-622A-4B84-8E20-217671507BC1}" destId="{5D95685C-0A2F-4468-9AD4-76D6B4BA17A8}" srcOrd="3" destOrd="0" presId="urn:microsoft.com/office/officeart/2005/8/layout/chevron2"/>
    <dgm:cxn modelId="{A3DE7B1D-2867-426D-BADA-B052C7FDDD10}" type="presParOf" srcId="{89123A9D-622A-4B84-8E20-217671507BC1}" destId="{5BA2D189-FCE9-4FEB-9BC1-A38E8F752649}" srcOrd="4" destOrd="0" presId="urn:microsoft.com/office/officeart/2005/8/layout/chevron2"/>
    <dgm:cxn modelId="{04D8267B-C65F-46D1-8D65-E5781DD6B014}" type="presParOf" srcId="{5BA2D189-FCE9-4FEB-9BC1-A38E8F752649}" destId="{C9CBE478-1656-4726-AD31-CEDB7B54EA67}" srcOrd="0" destOrd="0" presId="urn:microsoft.com/office/officeart/2005/8/layout/chevron2"/>
    <dgm:cxn modelId="{C41C0C19-0BAF-4FEC-BEC0-3658A067514A}" type="presParOf" srcId="{5BA2D189-FCE9-4FEB-9BC1-A38E8F752649}" destId="{9FA82AC7-B78A-46B0-80AD-AD71F6C201E1}" srcOrd="1" destOrd="0" presId="urn:microsoft.com/office/officeart/2005/8/layout/chevron2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09AC41-EA52-4104-8215-F9B01DE7D10C}" type="doc">
      <dgm:prSet loTypeId="urn:microsoft.com/office/officeart/2005/8/layout/chevron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FB74BCD9-6CCD-4C41-BA30-2A01A62F5177}">
      <dgm:prSet phldrT="[Текст]" phldr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5FA60061-9A55-4681-8F62-F6B8C7236F4C}" type="parTrans" cxnId="{23D314A5-8F8C-42BB-B5E7-A9990485D14E}">
      <dgm:prSet/>
      <dgm:spPr/>
      <dgm:t>
        <a:bodyPr/>
        <a:lstStyle/>
        <a:p>
          <a:endParaRPr lang="ru-RU"/>
        </a:p>
      </dgm:t>
    </dgm:pt>
    <dgm:pt modelId="{75075E35-3017-467E-ADC6-A337DFD0698A}" type="sibTrans" cxnId="{23D314A5-8F8C-42BB-B5E7-A9990485D14E}">
      <dgm:prSet/>
      <dgm:spPr/>
      <dgm:t>
        <a:bodyPr/>
        <a:lstStyle/>
        <a:p>
          <a:endParaRPr lang="ru-RU"/>
        </a:p>
      </dgm:t>
    </dgm:pt>
    <dgm:pt modelId="{B7CE0EE0-D9B0-4075-89BE-031C040B35EC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75000"/>
                </a:schemeClr>
              </a:solidFill>
            </a:rPr>
            <a:t>Тело</a:t>
          </a:r>
          <a:endParaRPr lang="ru-RU" b="1" dirty="0">
            <a:solidFill>
              <a:schemeClr val="accent2">
                <a:lumMod val="75000"/>
              </a:schemeClr>
            </a:solidFill>
          </a:endParaRPr>
        </a:p>
      </dgm:t>
    </dgm:pt>
    <dgm:pt modelId="{7F843DB4-3733-49E0-804E-4CE351803431}" type="parTrans" cxnId="{F0217291-B835-4787-9D06-C947458FF976}">
      <dgm:prSet/>
      <dgm:spPr/>
      <dgm:t>
        <a:bodyPr/>
        <a:lstStyle/>
        <a:p>
          <a:endParaRPr lang="ru-RU"/>
        </a:p>
      </dgm:t>
    </dgm:pt>
    <dgm:pt modelId="{CA4A63D2-2FBC-4BB0-B57D-A0167BD4C7B1}" type="sibTrans" cxnId="{F0217291-B835-4787-9D06-C947458FF976}">
      <dgm:prSet/>
      <dgm:spPr/>
      <dgm:t>
        <a:bodyPr/>
        <a:lstStyle/>
        <a:p>
          <a:endParaRPr lang="ru-RU"/>
        </a:p>
      </dgm:t>
    </dgm:pt>
    <dgm:pt modelId="{A20190BC-9BE2-4EDE-A2A0-A612FF3ED176}">
      <dgm:prSet phldrT="[Текст]" phldr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8821CAAC-FDA8-4BA0-81D4-5BB240854A11}" type="parTrans" cxnId="{F1BFDD30-7133-4740-83C5-626312BB2C72}">
      <dgm:prSet/>
      <dgm:spPr/>
      <dgm:t>
        <a:bodyPr/>
        <a:lstStyle/>
        <a:p>
          <a:endParaRPr lang="ru-RU"/>
        </a:p>
      </dgm:t>
    </dgm:pt>
    <dgm:pt modelId="{585B4808-CEC1-429A-8DE8-436853B23CB6}" type="sibTrans" cxnId="{F1BFDD30-7133-4740-83C5-626312BB2C72}">
      <dgm:prSet/>
      <dgm:spPr/>
      <dgm:t>
        <a:bodyPr/>
        <a:lstStyle/>
        <a:p>
          <a:endParaRPr lang="ru-RU"/>
        </a:p>
      </dgm:t>
    </dgm:pt>
    <dgm:pt modelId="{A1F451CE-366F-4157-A18D-C59ED601E445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Душа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A1CDB7B4-579B-498C-9C46-5DA41CF35AB4}" type="parTrans" cxnId="{03AAE10C-3B3A-420F-B291-CDC78EE82618}">
      <dgm:prSet/>
      <dgm:spPr/>
      <dgm:t>
        <a:bodyPr/>
        <a:lstStyle/>
        <a:p>
          <a:endParaRPr lang="ru-RU"/>
        </a:p>
      </dgm:t>
    </dgm:pt>
    <dgm:pt modelId="{361B727E-E0AA-462B-B3DA-6697732E6627}" type="sibTrans" cxnId="{03AAE10C-3B3A-420F-B291-CDC78EE82618}">
      <dgm:prSet/>
      <dgm:spPr/>
      <dgm:t>
        <a:bodyPr/>
        <a:lstStyle/>
        <a:p>
          <a:endParaRPr lang="ru-RU"/>
        </a:p>
      </dgm:t>
    </dgm:pt>
    <dgm:pt modelId="{4D26E396-D5F4-4CB0-BA76-42C2A07B6F88}">
      <dgm:prSet phldrT="[Текст]" phldr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8D9865F1-16AD-4FC8-8873-E7DB9BD061C7}" type="parTrans" cxnId="{01C5C58D-5080-4B0C-9290-B1B5BD05C732}">
      <dgm:prSet/>
      <dgm:spPr/>
      <dgm:t>
        <a:bodyPr/>
        <a:lstStyle/>
        <a:p>
          <a:endParaRPr lang="ru-RU"/>
        </a:p>
      </dgm:t>
    </dgm:pt>
    <dgm:pt modelId="{ECB330F0-DFA6-49D9-B7A8-D5DA6B23305F}" type="sibTrans" cxnId="{01C5C58D-5080-4B0C-9290-B1B5BD05C732}">
      <dgm:prSet/>
      <dgm:spPr/>
      <dgm:t>
        <a:bodyPr/>
        <a:lstStyle/>
        <a:p>
          <a:endParaRPr lang="ru-RU"/>
        </a:p>
      </dgm:t>
    </dgm:pt>
    <dgm:pt modelId="{FBBFA62C-31ED-4ED1-978A-AD5F28E44BE0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Дух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603402C5-76F9-42E9-A870-1075A61A601D}" type="parTrans" cxnId="{640B8337-405E-4679-BDCC-8F1F5F074DE1}">
      <dgm:prSet/>
      <dgm:spPr/>
      <dgm:t>
        <a:bodyPr/>
        <a:lstStyle/>
        <a:p>
          <a:endParaRPr lang="ru-RU"/>
        </a:p>
      </dgm:t>
    </dgm:pt>
    <dgm:pt modelId="{401EAFC8-636F-4DC1-A031-7399CE6985ED}" type="sibTrans" cxnId="{640B8337-405E-4679-BDCC-8F1F5F074DE1}">
      <dgm:prSet/>
      <dgm:spPr/>
      <dgm:t>
        <a:bodyPr/>
        <a:lstStyle/>
        <a:p>
          <a:endParaRPr lang="ru-RU"/>
        </a:p>
      </dgm:t>
    </dgm:pt>
    <dgm:pt modelId="{EF1D7802-9CAE-49E8-BB35-66C49CE72C1B}" type="pres">
      <dgm:prSet presAssocID="{D909AC41-EA52-4104-8215-F9B01DE7D1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959441-ADCA-4AAD-B080-EEF64EB9001E}" type="pres">
      <dgm:prSet presAssocID="{FB74BCD9-6CCD-4C41-BA30-2A01A62F5177}" presName="composite" presStyleCnt="0"/>
      <dgm:spPr/>
    </dgm:pt>
    <dgm:pt modelId="{7BB85049-A82D-446D-8CFC-9D3A029318AE}" type="pres">
      <dgm:prSet presAssocID="{FB74BCD9-6CCD-4C41-BA30-2A01A62F517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CE1F2-611C-4C16-9FA0-C5FAF0339855}" type="pres">
      <dgm:prSet presAssocID="{FB74BCD9-6CCD-4C41-BA30-2A01A62F5177}" presName="descendantText" presStyleLbl="alignAcc1" presStyleIdx="0" presStyleCnt="3" custLinFactNeighborX="202" custLinFactNeighborY="-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3DF18-533F-437B-8CB2-FC1C693E7067}" type="pres">
      <dgm:prSet presAssocID="{75075E35-3017-467E-ADC6-A337DFD0698A}" presName="sp" presStyleCnt="0"/>
      <dgm:spPr/>
    </dgm:pt>
    <dgm:pt modelId="{36193635-0622-4C47-844A-74FA246B75B8}" type="pres">
      <dgm:prSet presAssocID="{A20190BC-9BE2-4EDE-A2A0-A612FF3ED176}" presName="composite" presStyleCnt="0"/>
      <dgm:spPr/>
    </dgm:pt>
    <dgm:pt modelId="{AC6BC747-AC1B-4261-A19F-B4563B410CAE}" type="pres">
      <dgm:prSet presAssocID="{A20190BC-9BE2-4EDE-A2A0-A612FF3ED17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64E51-E16D-402B-8D9B-97BA4595D1F1}" type="pres">
      <dgm:prSet presAssocID="{A20190BC-9BE2-4EDE-A2A0-A612FF3ED17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642D5-E1AC-48B1-B4AE-A55F421723E6}" type="pres">
      <dgm:prSet presAssocID="{585B4808-CEC1-429A-8DE8-436853B23CB6}" presName="sp" presStyleCnt="0"/>
      <dgm:spPr/>
    </dgm:pt>
    <dgm:pt modelId="{6B80433C-D3A9-485B-9EB7-FA96B0B892D5}" type="pres">
      <dgm:prSet presAssocID="{4D26E396-D5F4-4CB0-BA76-42C2A07B6F88}" presName="composite" presStyleCnt="0"/>
      <dgm:spPr/>
    </dgm:pt>
    <dgm:pt modelId="{2ED75862-32C1-4622-B475-989E5A0F4BD1}" type="pres">
      <dgm:prSet presAssocID="{4D26E396-D5F4-4CB0-BA76-42C2A07B6F8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EBBD4E-FC27-4C19-9330-0A28AEF0E7E3}" type="pres">
      <dgm:prSet presAssocID="{4D26E396-D5F4-4CB0-BA76-42C2A07B6F8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C5C58D-5080-4B0C-9290-B1B5BD05C732}" srcId="{D909AC41-EA52-4104-8215-F9B01DE7D10C}" destId="{4D26E396-D5F4-4CB0-BA76-42C2A07B6F88}" srcOrd="2" destOrd="0" parTransId="{8D9865F1-16AD-4FC8-8873-E7DB9BD061C7}" sibTransId="{ECB330F0-DFA6-49D9-B7A8-D5DA6B23305F}"/>
    <dgm:cxn modelId="{640B8337-405E-4679-BDCC-8F1F5F074DE1}" srcId="{4D26E396-D5F4-4CB0-BA76-42C2A07B6F88}" destId="{FBBFA62C-31ED-4ED1-978A-AD5F28E44BE0}" srcOrd="0" destOrd="0" parTransId="{603402C5-76F9-42E9-A870-1075A61A601D}" sibTransId="{401EAFC8-636F-4DC1-A031-7399CE6985ED}"/>
    <dgm:cxn modelId="{A0C35F55-0891-4F4B-9AB4-79CA57ED748B}" type="presOf" srcId="{4D26E396-D5F4-4CB0-BA76-42C2A07B6F88}" destId="{2ED75862-32C1-4622-B475-989E5A0F4BD1}" srcOrd="0" destOrd="0" presId="urn:microsoft.com/office/officeart/2005/8/layout/chevron2"/>
    <dgm:cxn modelId="{66FE26D5-8274-46BF-9C59-A7DCE30CBCEE}" type="presOf" srcId="{D909AC41-EA52-4104-8215-F9B01DE7D10C}" destId="{EF1D7802-9CAE-49E8-BB35-66C49CE72C1B}" srcOrd="0" destOrd="0" presId="urn:microsoft.com/office/officeart/2005/8/layout/chevron2"/>
    <dgm:cxn modelId="{23D314A5-8F8C-42BB-B5E7-A9990485D14E}" srcId="{D909AC41-EA52-4104-8215-F9B01DE7D10C}" destId="{FB74BCD9-6CCD-4C41-BA30-2A01A62F5177}" srcOrd="0" destOrd="0" parTransId="{5FA60061-9A55-4681-8F62-F6B8C7236F4C}" sibTransId="{75075E35-3017-467E-ADC6-A337DFD0698A}"/>
    <dgm:cxn modelId="{48ABCB80-5954-44B3-9E9F-785AA57F046D}" type="presOf" srcId="{A1F451CE-366F-4157-A18D-C59ED601E445}" destId="{4F964E51-E16D-402B-8D9B-97BA4595D1F1}" srcOrd="0" destOrd="0" presId="urn:microsoft.com/office/officeart/2005/8/layout/chevron2"/>
    <dgm:cxn modelId="{796AF784-9191-48F1-9169-F42CBA960CD5}" type="presOf" srcId="{FBBFA62C-31ED-4ED1-978A-AD5F28E44BE0}" destId="{17EBBD4E-FC27-4C19-9330-0A28AEF0E7E3}" srcOrd="0" destOrd="0" presId="urn:microsoft.com/office/officeart/2005/8/layout/chevron2"/>
    <dgm:cxn modelId="{F1BFDD30-7133-4740-83C5-626312BB2C72}" srcId="{D909AC41-EA52-4104-8215-F9B01DE7D10C}" destId="{A20190BC-9BE2-4EDE-A2A0-A612FF3ED176}" srcOrd="1" destOrd="0" parTransId="{8821CAAC-FDA8-4BA0-81D4-5BB240854A11}" sibTransId="{585B4808-CEC1-429A-8DE8-436853B23CB6}"/>
    <dgm:cxn modelId="{858FB406-1596-41CC-A923-AF2A2ACC63A8}" type="presOf" srcId="{FB74BCD9-6CCD-4C41-BA30-2A01A62F5177}" destId="{7BB85049-A82D-446D-8CFC-9D3A029318AE}" srcOrd="0" destOrd="0" presId="urn:microsoft.com/office/officeart/2005/8/layout/chevron2"/>
    <dgm:cxn modelId="{F0217291-B835-4787-9D06-C947458FF976}" srcId="{FB74BCD9-6CCD-4C41-BA30-2A01A62F5177}" destId="{B7CE0EE0-D9B0-4075-89BE-031C040B35EC}" srcOrd="0" destOrd="0" parTransId="{7F843DB4-3733-49E0-804E-4CE351803431}" sibTransId="{CA4A63D2-2FBC-4BB0-B57D-A0167BD4C7B1}"/>
    <dgm:cxn modelId="{03AAE10C-3B3A-420F-B291-CDC78EE82618}" srcId="{A20190BC-9BE2-4EDE-A2A0-A612FF3ED176}" destId="{A1F451CE-366F-4157-A18D-C59ED601E445}" srcOrd="0" destOrd="0" parTransId="{A1CDB7B4-579B-498C-9C46-5DA41CF35AB4}" sibTransId="{361B727E-E0AA-462B-B3DA-6697732E6627}"/>
    <dgm:cxn modelId="{A418DCEE-E487-4998-A5D6-7C5F30D952BB}" type="presOf" srcId="{B7CE0EE0-D9B0-4075-89BE-031C040B35EC}" destId="{056CE1F2-611C-4C16-9FA0-C5FAF0339855}" srcOrd="0" destOrd="0" presId="urn:microsoft.com/office/officeart/2005/8/layout/chevron2"/>
    <dgm:cxn modelId="{986BBFC9-7AB0-4FAD-A1D9-5DE4724BEA1D}" type="presOf" srcId="{A20190BC-9BE2-4EDE-A2A0-A612FF3ED176}" destId="{AC6BC747-AC1B-4261-A19F-B4563B410CAE}" srcOrd="0" destOrd="0" presId="urn:microsoft.com/office/officeart/2005/8/layout/chevron2"/>
    <dgm:cxn modelId="{06639EF9-E448-4A08-A4B5-288EE8783A16}" type="presParOf" srcId="{EF1D7802-9CAE-49E8-BB35-66C49CE72C1B}" destId="{8A959441-ADCA-4AAD-B080-EEF64EB9001E}" srcOrd="0" destOrd="0" presId="urn:microsoft.com/office/officeart/2005/8/layout/chevron2"/>
    <dgm:cxn modelId="{C519C427-64A7-492B-8BE2-F0D4AB9E99D8}" type="presParOf" srcId="{8A959441-ADCA-4AAD-B080-EEF64EB9001E}" destId="{7BB85049-A82D-446D-8CFC-9D3A029318AE}" srcOrd="0" destOrd="0" presId="urn:microsoft.com/office/officeart/2005/8/layout/chevron2"/>
    <dgm:cxn modelId="{A8CE6CE3-9576-49BF-B75B-39AFFEC73AEC}" type="presParOf" srcId="{8A959441-ADCA-4AAD-B080-EEF64EB9001E}" destId="{056CE1F2-611C-4C16-9FA0-C5FAF0339855}" srcOrd="1" destOrd="0" presId="urn:microsoft.com/office/officeart/2005/8/layout/chevron2"/>
    <dgm:cxn modelId="{CC246259-8411-4EA5-B265-A4B7276AB230}" type="presParOf" srcId="{EF1D7802-9CAE-49E8-BB35-66C49CE72C1B}" destId="{CE93DF18-533F-437B-8CB2-FC1C693E7067}" srcOrd="1" destOrd="0" presId="urn:microsoft.com/office/officeart/2005/8/layout/chevron2"/>
    <dgm:cxn modelId="{92D4ABF1-CC01-49DE-A63F-AFF05121FC2B}" type="presParOf" srcId="{EF1D7802-9CAE-49E8-BB35-66C49CE72C1B}" destId="{36193635-0622-4C47-844A-74FA246B75B8}" srcOrd="2" destOrd="0" presId="urn:microsoft.com/office/officeart/2005/8/layout/chevron2"/>
    <dgm:cxn modelId="{C33A2ADF-14EA-4CCC-9305-8BB8F307AAD9}" type="presParOf" srcId="{36193635-0622-4C47-844A-74FA246B75B8}" destId="{AC6BC747-AC1B-4261-A19F-B4563B410CAE}" srcOrd="0" destOrd="0" presId="urn:microsoft.com/office/officeart/2005/8/layout/chevron2"/>
    <dgm:cxn modelId="{7EA86878-5193-4AD8-8123-C0C62F428401}" type="presParOf" srcId="{36193635-0622-4C47-844A-74FA246B75B8}" destId="{4F964E51-E16D-402B-8D9B-97BA4595D1F1}" srcOrd="1" destOrd="0" presId="urn:microsoft.com/office/officeart/2005/8/layout/chevron2"/>
    <dgm:cxn modelId="{655CC5A0-963A-4F05-A3A6-8486624B1475}" type="presParOf" srcId="{EF1D7802-9CAE-49E8-BB35-66C49CE72C1B}" destId="{E87642D5-E1AC-48B1-B4AE-A55F421723E6}" srcOrd="3" destOrd="0" presId="urn:microsoft.com/office/officeart/2005/8/layout/chevron2"/>
    <dgm:cxn modelId="{CA501C9F-4FA6-4AF8-BDE0-F075E10BF818}" type="presParOf" srcId="{EF1D7802-9CAE-49E8-BB35-66C49CE72C1B}" destId="{6B80433C-D3A9-485B-9EB7-FA96B0B892D5}" srcOrd="4" destOrd="0" presId="urn:microsoft.com/office/officeart/2005/8/layout/chevron2"/>
    <dgm:cxn modelId="{0F66710E-9744-4880-9C5C-38992A041777}" type="presParOf" srcId="{6B80433C-D3A9-485B-9EB7-FA96B0B892D5}" destId="{2ED75862-32C1-4622-B475-989E5A0F4BD1}" srcOrd="0" destOrd="0" presId="urn:microsoft.com/office/officeart/2005/8/layout/chevron2"/>
    <dgm:cxn modelId="{B4B18691-58B9-4505-9856-80B20716CB33}" type="presParOf" srcId="{6B80433C-D3A9-485B-9EB7-FA96B0B892D5}" destId="{17EBBD4E-FC27-4C19-9330-0A28AEF0E7E3}" srcOrd="1" destOrd="0" presId="urn:microsoft.com/office/officeart/2005/8/layout/chevron2"/>
  </dgm:cxnLst>
  <dgm:bg/>
  <dgm:whole/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9AC41-EA52-4104-8215-F9B01DE7D10C}" type="doc">
      <dgm:prSet loTypeId="urn:microsoft.com/office/officeart/2005/8/layout/chevron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FB74BCD9-6CCD-4C41-BA30-2A01A62F5177}">
      <dgm:prSet phldrT="[Текст]" phldr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5FA60061-9A55-4681-8F62-F6B8C7236F4C}" type="parTrans" cxnId="{23D314A5-8F8C-42BB-B5E7-A9990485D14E}">
      <dgm:prSet/>
      <dgm:spPr/>
      <dgm:t>
        <a:bodyPr/>
        <a:lstStyle/>
        <a:p>
          <a:endParaRPr lang="ru-RU"/>
        </a:p>
      </dgm:t>
    </dgm:pt>
    <dgm:pt modelId="{75075E35-3017-467E-ADC6-A337DFD0698A}" type="sibTrans" cxnId="{23D314A5-8F8C-42BB-B5E7-A9990485D14E}">
      <dgm:prSet/>
      <dgm:spPr/>
      <dgm:t>
        <a:bodyPr/>
        <a:lstStyle/>
        <a:p>
          <a:endParaRPr lang="ru-RU"/>
        </a:p>
      </dgm:t>
    </dgm:pt>
    <dgm:pt modelId="{B7CE0EE0-D9B0-4075-89BE-031C040B35EC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75000"/>
                </a:schemeClr>
              </a:solidFill>
            </a:rPr>
            <a:t>Тело</a:t>
          </a:r>
          <a:endParaRPr lang="ru-RU" b="1" dirty="0">
            <a:solidFill>
              <a:schemeClr val="accent2">
                <a:lumMod val="75000"/>
              </a:schemeClr>
            </a:solidFill>
          </a:endParaRPr>
        </a:p>
      </dgm:t>
    </dgm:pt>
    <dgm:pt modelId="{7F843DB4-3733-49E0-804E-4CE351803431}" type="parTrans" cxnId="{F0217291-B835-4787-9D06-C947458FF976}">
      <dgm:prSet/>
      <dgm:spPr/>
      <dgm:t>
        <a:bodyPr/>
        <a:lstStyle/>
        <a:p>
          <a:endParaRPr lang="ru-RU"/>
        </a:p>
      </dgm:t>
    </dgm:pt>
    <dgm:pt modelId="{CA4A63D2-2FBC-4BB0-B57D-A0167BD4C7B1}" type="sibTrans" cxnId="{F0217291-B835-4787-9D06-C947458FF976}">
      <dgm:prSet/>
      <dgm:spPr/>
      <dgm:t>
        <a:bodyPr/>
        <a:lstStyle/>
        <a:p>
          <a:endParaRPr lang="ru-RU"/>
        </a:p>
      </dgm:t>
    </dgm:pt>
    <dgm:pt modelId="{A20190BC-9BE2-4EDE-A2A0-A612FF3ED176}">
      <dgm:prSet phldrT="[Текст]" phldr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8821CAAC-FDA8-4BA0-81D4-5BB240854A11}" type="parTrans" cxnId="{F1BFDD30-7133-4740-83C5-626312BB2C72}">
      <dgm:prSet/>
      <dgm:spPr/>
      <dgm:t>
        <a:bodyPr/>
        <a:lstStyle/>
        <a:p>
          <a:endParaRPr lang="ru-RU"/>
        </a:p>
      </dgm:t>
    </dgm:pt>
    <dgm:pt modelId="{585B4808-CEC1-429A-8DE8-436853B23CB6}" type="sibTrans" cxnId="{F1BFDD30-7133-4740-83C5-626312BB2C72}">
      <dgm:prSet/>
      <dgm:spPr/>
      <dgm:t>
        <a:bodyPr/>
        <a:lstStyle/>
        <a:p>
          <a:endParaRPr lang="ru-RU"/>
        </a:p>
      </dgm:t>
    </dgm:pt>
    <dgm:pt modelId="{A1F451CE-366F-4157-A18D-C59ED601E445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75000"/>
                </a:schemeClr>
              </a:solidFill>
            </a:rPr>
            <a:t>Душа</a:t>
          </a:r>
          <a:endParaRPr lang="ru-RU" b="1" dirty="0">
            <a:solidFill>
              <a:schemeClr val="accent4">
                <a:lumMod val="75000"/>
              </a:schemeClr>
            </a:solidFill>
          </a:endParaRPr>
        </a:p>
      </dgm:t>
    </dgm:pt>
    <dgm:pt modelId="{A1CDB7B4-579B-498C-9C46-5DA41CF35AB4}" type="parTrans" cxnId="{03AAE10C-3B3A-420F-B291-CDC78EE82618}">
      <dgm:prSet/>
      <dgm:spPr/>
      <dgm:t>
        <a:bodyPr/>
        <a:lstStyle/>
        <a:p>
          <a:endParaRPr lang="ru-RU"/>
        </a:p>
      </dgm:t>
    </dgm:pt>
    <dgm:pt modelId="{361B727E-E0AA-462B-B3DA-6697732E6627}" type="sibTrans" cxnId="{03AAE10C-3B3A-420F-B291-CDC78EE82618}">
      <dgm:prSet/>
      <dgm:spPr/>
      <dgm:t>
        <a:bodyPr/>
        <a:lstStyle/>
        <a:p>
          <a:endParaRPr lang="ru-RU"/>
        </a:p>
      </dgm:t>
    </dgm:pt>
    <dgm:pt modelId="{4D26E396-D5F4-4CB0-BA76-42C2A07B6F88}">
      <dgm:prSet phldrT="[Текст]" phldr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8D9865F1-16AD-4FC8-8873-E7DB9BD061C7}" type="parTrans" cxnId="{01C5C58D-5080-4B0C-9290-B1B5BD05C732}">
      <dgm:prSet/>
      <dgm:spPr/>
      <dgm:t>
        <a:bodyPr/>
        <a:lstStyle/>
        <a:p>
          <a:endParaRPr lang="ru-RU"/>
        </a:p>
      </dgm:t>
    </dgm:pt>
    <dgm:pt modelId="{ECB330F0-DFA6-49D9-B7A8-D5DA6B23305F}" type="sibTrans" cxnId="{01C5C58D-5080-4B0C-9290-B1B5BD05C732}">
      <dgm:prSet/>
      <dgm:spPr/>
      <dgm:t>
        <a:bodyPr/>
        <a:lstStyle/>
        <a:p>
          <a:endParaRPr lang="ru-RU"/>
        </a:p>
      </dgm:t>
    </dgm:pt>
    <dgm:pt modelId="{FBBFA62C-31ED-4ED1-978A-AD5F28E44BE0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Дух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603402C5-76F9-42E9-A870-1075A61A601D}" type="parTrans" cxnId="{640B8337-405E-4679-BDCC-8F1F5F074DE1}">
      <dgm:prSet/>
      <dgm:spPr/>
      <dgm:t>
        <a:bodyPr/>
        <a:lstStyle/>
        <a:p>
          <a:endParaRPr lang="ru-RU"/>
        </a:p>
      </dgm:t>
    </dgm:pt>
    <dgm:pt modelId="{401EAFC8-636F-4DC1-A031-7399CE6985ED}" type="sibTrans" cxnId="{640B8337-405E-4679-BDCC-8F1F5F074DE1}">
      <dgm:prSet/>
      <dgm:spPr/>
      <dgm:t>
        <a:bodyPr/>
        <a:lstStyle/>
        <a:p>
          <a:endParaRPr lang="ru-RU"/>
        </a:p>
      </dgm:t>
    </dgm:pt>
    <dgm:pt modelId="{EF1D7802-9CAE-49E8-BB35-66C49CE72C1B}" type="pres">
      <dgm:prSet presAssocID="{D909AC41-EA52-4104-8215-F9B01DE7D1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959441-ADCA-4AAD-B080-EEF64EB9001E}" type="pres">
      <dgm:prSet presAssocID="{FB74BCD9-6CCD-4C41-BA30-2A01A62F5177}" presName="composite" presStyleCnt="0"/>
      <dgm:spPr/>
    </dgm:pt>
    <dgm:pt modelId="{7BB85049-A82D-446D-8CFC-9D3A029318AE}" type="pres">
      <dgm:prSet presAssocID="{FB74BCD9-6CCD-4C41-BA30-2A01A62F517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CE1F2-611C-4C16-9FA0-C5FAF0339855}" type="pres">
      <dgm:prSet presAssocID="{FB74BCD9-6CCD-4C41-BA30-2A01A62F5177}" presName="descendantText" presStyleLbl="alignAcc1" presStyleIdx="0" presStyleCnt="3" custLinFactNeighborX="202" custLinFactNeighborY="-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3DF18-533F-437B-8CB2-FC1C693E7067}" type="pres">
      <dgm:prSet presAssocID="{75075E35-3017-467E-ADC6-A337DFD0698A}" presName="sp" presStyleCnt="0"/>
      <dgm:spPr/>
    </dgm:pt>
    <dgm:pt modelId="{36193635-0622-4C47-844A-74FA246B75B8}" type="pres">
      <dgm:prSet presAssocID="{A20190BC-9BE2-4EDE-A2A0-A612FF3ED176}" presName="composite" presStyleCnt="0"/>
      <dgm:spPr/>
    </dgm:pt>
    <dgm:pt modelId="{AC6BC747-AC1B-4261-A19F-B4563B410CAE}" type="pres">
      <dgm:prSet presAssocID="{A20190BC-9BE2-4EDE-A2A0-A612FF3ED17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64E51-E16D-402B-8D9B-97BA4595D1F1}" type="pres">
      <dgm:prSet presAssocID="{A20190BC-9BE2-4EDE-A2A0-A612FF3ED17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642D5-E1AC-48B1-B4AE-A55F421723E6}" type="pres">
      <dgm:prSet presAssocID="{585B4808-CEC1-429A-8DE8-436853B23CB6}" presName="sp" presStyleCnt="0"/>
      <dgm:spPr/>
    </dgm:pt>
    <dgm:pt modelId="{6B80433C-D3A9-485B-9EB7-FA96B0B892D5}" type="pres">
      <dgm:prSet presAssocID="{4D26E396-D5F4-4CB0-BA76-42C2A07B6F88}" presName="composite" presStyleCnt="0"/>
      <dgm:spPr/>
    </dgm:pt>
    <dgm:pt modelId="{2ED75862-32C1-4622-B475-989E5A0F4BD1}" type="pres">
      <dgm:prSet presAssocID="{4D26E396-D5F4-4CB0-BA76-42C2A07B6F8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EBBD4E-FC27-4C19-9330-0A28AEF0E7E3}" type="pres">
      <dgm:prSet presAssocID="{4D26E396-D5F4-4CB0-BA76-42C2A07B6F8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C5C58D-5080-4B0C-9290-B1B5BD05C732}" srcId="{D909AC41-EA52-4104-8215-F9B01DE7D10C}" destId="{4D26E396-D5F4-4CB0-BA76-42C2A07B6F88}" srcOrd="2" destOrd="0" parTransId="{8D9865F1-16AD-4FC8-8873-E7DB9BD061C7}" sibTransId="{ECB330F0-DFA6-49D9-B7A8-D5DA6B23305F}"/>
    <dgm:cxn modelId="{640B8337-405E-4679-BDCC-8F1F5F074DE1}" srcId="{4D26E396-D5F4-4CB0-BA76-42C2A07B6F88}" destId="{FBBFA62C-31ED-4ED1-978A-AD5F28E44BE0}" srcOrd="0" destOrd="0" parTransId="{603402C5-76F9-42E9-A870-1075A61A601D}" sibTransId="{401EAFC8-636F-4DC1-A031-7399CE6985ED}"/>
    <dgm:cxn modelId="{D55F5E3F-3374-41D2-8340-5A60A24E1BF2}" type="presOf" srcId="{FBBFA62C-31ED-4ED1-978A-AD5F28E44BE0}" destId="{17EBBD4E-FC27-4C19-9330-0A28AEF0E7E3}" srcOrd="0" destOrd="0" presId="urn:microsoft.com/office/officeart/2005/8/layout/chevron2"/>
    <dgm:cxn modelId="{7EB1960C-34B0-4B07-A623-5BD443B0D9FA}" type="presOf" srcId="{D909AC41-EA52-4104-8215-F9B01DE7D10C}" destId="{EF1D7802-9CAE-49E8-BB35-66C49CE72C1B}" srcOrd="0" destOrd="0" presId="urn:microsoft.com/office/officeart/2005/8/layout/chevron2"/>
    <dgm:cxn modelId="{55033DD8-15AE-40E5-BB6F-12D7EA46823F}" type="presOf" srcId="{B7CE0EE0-D9B0-4075-89BE-031C040B35EC}" destId="{056CE1F2-611C-4C16-9FA0-C5FAF0339855}" srcOrd="0" destOrd="0" presId="urn:microsoft.com/office/officeart/2005/8/layout/chevron2"/>
    <dgm:cxn modelId="{73474148-F8EB-4BA8-882E-2CC24543E18C}" type="presOf" srcId="{A20190BC-9BE2-4EDE-A2A0-A612FF3ED176}" destId="{AC6BC747-AC1B-4261-A19F-B4563B410CAE}" srcOrd="0" destOrd="0" presId="urn:microsoft.com/office/officeart/2005/8/layout/chevron2"/>
    <dgm:cxn modelId="{23D314A5-8F8C-42BB-B5E7-A9990485D14E}" srcId="{D909AC41-EA52-4104-8215-F9B01DE7D10C}" destId="{FB74BCD9-6CCD-4C41-BA30-2A01A62F5177}" srcOrd="0" destOrd="0" parTransId="{5FA60061-9A55-4681-8F62-F6B8C7236F4C}" sibTransId="{75075E35-3017-467E-ADC6-A337DFD0698A}"/>
    <dgm:cxn modelId="{F1BFDD30-7133-4740-83C5-626312BB2C72}" srcId="{D909AC41-EA52-4104-8215-F9B01DE7D10C}" destId="{A20190BC-9BE2-4EDE-A2A0-A612FF3ED176}" srcOrd="1" destOrd="0" parTransId="{8821CAAC-FDA8-4BA0-81D4-5BB240854A11}" sibTransId="{585B4808-CEC1-429A-8DE8-436853B23CB6}"/>
    <dgm:cxn modelId="{F462632D-27D9-49E0-913E-CCF22C25BECB}" type="presOf" srcId="{A1F451CE-366F-4157-A18D-C59ED601E445}" destId="{4F964E51-E16D-402B-8D9B-97BA4595D1F1}" srcOrd="0" destOrd="0" presId="urn:microsoft.com/office/officeart/2005/8/layout/chevron2"/>
    <dgm:cxn modelId="{A2901A86-C2EC-4CCA-8C02-B7036CF7A844}" type="presOf" srcId="{4D26E396-D5F4-4CB0-BA76-42C2A07B6F88}" destId="{2ED75862-32C1-4622-B475-989E5A0F4BD1}" srcOrd="0" destOrd="0" presId="urn:microsoft.com/office/officeart/2005/8/layout/chevron2"/>
    <dgm:cxn modelId="{F0217291-B835-4787-9D06-C947458FF976}" srcId="{FB74BCD9-6CCD-4C41-BA30-2A01A62F5177}" destId="{B7CE0EE0-D9B0-4075-89BE-031C040B35EC}" srcOrd="0" destOrd="0" parTransId="{7F843DB4-3733-49E0-804E-4CE351803431}" sibTransId="{CA4A63D2-2FBC-4BB0-B57D-A0167BD4C7B1}"/>
    <dgm:cxn modelId="{E371A8EC-5191-4221-AC76-A5C093339600}" type="presOf" srcId="{FB74BCD9-6CCD-4C41-BA30-2A01A62F5177}" destId="{7BB85049-A82D-446D-8CFC-9D3A029318AE}" srcOrd="0" destOrd="0" presId="urn:microsoft.com/office/officeart/2005/8/layout/chevron2"/>
    <dgm:cxn modelId="{03AAE10C-3B3A-420F-B291-CDC78EE82618}" srcId="{A20190BC-9BE2-4EDE-A2A0-A612FF3ED176}" destId="{A1F451CE-366F-4157-A18D-C59ED601E445}" srcOrd="0" destOrd="0" parTransId="{A1CDB7B4-579B-498C-9C46-5DA41CF35AB4}" sibTransId="{361B727E-E0AA-462B-B3DA-6697732E6627}"/>
    <dgm:cxn modelId="{D3D89A14-A1A6-4B32-99D7-24566A46EDE9}" type="presParOf" srcId="{EF1D7802-9CAE-49E8-BB35-66C49CE72C1B}" destId="{8A959441-ADCA-4AAD-B080-EEF64EB9001E}" srcOrd="0" destOrd="0" presId="urn:microsoft.com/office/officeart/2005/8/layout/chevron2"/>
    <dgm:cxn modelId="{A90B7EED-6818-4FA1-A8A2-E34BDC4365C9}" type="presParOf" srcId="{8A959441-ADCA-4AAD-B080-EEF64EB9001E}" destId="{7BB85049-A82D-446D-8CFC-9D3A029318AE}" srcOrd="0" destOrd="0" presId="urn:microsoft.com/office/officeart/2005/8/layout/chevron2"/>
    <dgm:cxn modelId="{F15879F1-7A18-4D56-A00A-515B10816E3A}" type="presParOf" srcId="{8A959441-ADCA-4AAD-B080-EEF64EB9001E}" destId="{056CE1F2-611C-4C16-9FA0-C5FAF0339855}" srcOrd="1" destOrd="0" presId="urn:microsoft.com/office/officeart/2005/8/layout/chevron2"/>
    <dgm:cxn modelId="{A8C6D548-6D0C-4D17-9291-C9B626EC3647}" type="presParOf" srcId="{EF1D7802-9CAE-49E8-BB35-66C49CE72C1B}" destId="{CE93DF18-533F-437B-8CB2-FC1C693E7067}" srcOrd="1" destOrd="0" presId="urn:microsoft.com/office/officeart/2005/8/layout/chevron2"/>
    <dgm:cxn modelId="{FC59CFCC-D3D3-4795-A3F4-CC4B2A0AF4A9}" type="presParOf" srcId="{EF1D7802-9CAE-49E8-BB35-66C49CE72C1B}" destId="{36193635-0622-4C47-844A-74FA246B75B8}" srcOrd="2" destOrd="0" presId="urn:microsoft.com/office/officeart/2005/8/layout/chevron2"/>
    <dgm:cxn modelId="{4CA93C6A-8CB6-46B3-882D-1D955277836D}" type="presParOf" srcId="{36193635-0622-4C47-844A-74FA246B75B8}" destId="{AC6BC747-AC1B-4261-A19F-B4563B410CAE}" srcOrd="0" destOrd="0" presId="urn:microsoft.com/office/officeart/2005/8/layout/chevron2"/>
    <dgm:cxn modelId="{BC1B9AC7-B284-4DCB-AE89-0562DC004703}" type="presParOf" srcId="{36193635-0622-4C47-844A-74FA246B75B8}" destId="{4F964E51-E16D-402B-8D9B-97BA4595D1F1}" srcOrd="1" destOrd="0" presId="urn:microsoft.com/office/officeart/2005/8/layout/chevron2"/>
    <dgm:cxn modelId="{BE8B0FF8-6582-4952-A64B-6019A0682004}" type="presParOf" srcId="{EF1D7802-9CAE-49E8-BB35-66C49CE72C1B}" destId="{E87642D5-E1AC-48B1-B4AE-A55F421723E6}" srcOrd="3" destOrd="0" presId="urn:microsoft.com/office/officeart/2005/8/layout/chevron2"/>
    <dgm:cxn modelId="{F595A245-E729-4656-B13A-3B9E7CD83A79}" type="presParOf" srcId="{EF1D7802-9CAE-49E8-BB35-66C49CE72C1B}" destId="{6B80433C-D3A9-485B-9EB7-FA96B0B892D5}" srcOrd="4" destOrd="0" presId="urn:microsoft.com/office/officeart/2005/8/layout/chevron2"/>
    <dgm:cxn modelId="{244DA6EE-C9EC-44B8-9752-E063BFA00102}" type="presParOf" srcId="{6B80433C-D3A9-485B-9EB7-FA96B0B892D5}" destId="{2ED75862-32C1-4622-B475-989E5A0F4BD1}" srcOrd="0" destOrd="0" presId="urn:microsoft.com/office/officeart/2005/8/layout/chevron2"/>
    <dgm:cxn modelId="{F009583B-6DEA-4E55-865A-917412F68B22}" type="presParOf" srcId="{6B80433C-D3A9-485B-9EB7-FA96B0B892D5}" destId="{17EBBD4E-FC27-4C19-9330-0A28AEF0E7E3}" srcOrd="1" destOrd="0" presId="urn:microsoft.com/office/officeart/2005/8/layout/chevron2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6790A7D-3AA8-453D-B180-0A6A45198CB6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234766E-84CD-432F-BD8B-43EC20211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Крестное знамение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Главные догматы православия верующий человек изображает символически, накладывая на себя крестное знамение:  </a:t>
            </a:r>
          </a:p>
          <a:p>
            <a:pPr>
              <a:spcBef>
                <a:spcPct val="0"/>
              </a:spcBef>
            </a:pPr>
            <a:r>
              <a:rPr lang="ru-RU" smtClean="0"/>
              <a:t>1) Бог един по существу, но троичен в лицах. </a:t>
            </a:r>
          </a:p>
          <a:p>
            <a:pPr>
              <a:spcBef>
                <a:spcPct val="0"/>
              </a:spcBef>
            </a:pPr>
            <a:r>
              <a:rPr lang="ru-RU" smtClean="0"/>
              <a:t>2) Одна из ипостасей Св. Троицы – Сын Божий воплотился и с момента воплощения имеет двуединую природу – божественную и человеческую, т.е. Иисус Христос - Богочеловек.</a:t>
            </a:r>
          </a:p>
          <a:p>
            <a:pPr>
              <a:spcBef>
                <a:spcPct val="0"/>
              </a:spcBef>
            </a:pPr>
            <a:r>
              <a:rPr lang="ru-RU" smtClean="0"/>
              <a:t>3) Наше спасение совершено Крестной Жертвой Сына Божия</a:t>
            </a:r>
          </a:p>
          <a:p>
            <a:pPr>
              <a:spcBef>
                <a:spcPct val="0"/>
              </a:spcBef>
            </a:pPr>
            <a:r>
              <a:rPr lang="ru-RU" b="1" smtClean="0"/>
              <a:t>Но почему для спасения человечества Богу надо было взойти на Крест?</a:t>
            </a:r>
            <a:r>
              <a:rPr lang="ru-RU" smtClean="0"/>
              <a:t> </a:t>
            </a:r>
          </a:p>
          <a:p>
            <a:pPr>
              <a:spcBef>
                <a:spcPct val="0"/>
              </a:spcBef>
            </a:pPr>
            <a:r>
              <a:rPr lang="ru-RU" smtClean="0"/>
              <a:t>Постараемся ответить на этот вопрос.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461A22-B769-4B64-9B6D-925F8F2DDB9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u="sng" smtClean="0"/>
              <a:t>Зло не имеет самостоятельной сущности</a:t>
            </a:r>
            <a:r>
              <a:rPr lang="ru-RU" smtClean="0"/>
              <a:t>. Зло есть отсутствие добра, также как тьма или тень есть отсутствие света. Если свет реально существует как поток волн и элементарных частиц -  фотонов, то тьму мы ощущаем лишь, когда свет не достигает нас.</a:t>
            </a:r>
          </a:p>
          <a:p>
            <a:pPr>
              <a:spcBef>
                <a:spcPct val="0"/>
              </a:spcBef>
            </a:pPr>
            <a:r>
              <a:rPr lang="ru-RU" smtClean="0"/>
              <a:t>Не будучи ни сущностью, ни бытием, зло ипостазируется, когда становится реальностью в лице бесов или злых людей, тогда оно становится активным разрушительным началом.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E9CE22-7B75-4494-9FE2-7CFFF7B947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Бог зла не сотворил, но разумным личностям (ангелам и людям) дана свобода, которую они могут направлять против Бога и тем порождать зло.</a:t>
            </a:r>
          </a:p>
          <a:p>
            <a:pPr>
              <a:spcBef>
                <a:spcPct val="0"/>
              </a:spcBef>
            </a:pPr>
            <a:r>
              <a:rPr lang="ru-RU" smtClean="0"/>
              <a:t>Бог по неисповедимым путям Своего Промысла в педагогических или иных целях иногда попускает зло в качестве орудия исправления разумных существ.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1FF217-163E-4A01-A190-00893527D9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Сотворение Вселенной</a:t>
            </a:r>
            <a:r>
              <a:rPr lang="ru-RU" smtClean="0"/>
              <a:t>.</a:t>
            </a:r>
          </a:p>
          <a:p>
            <a:pPr>
              <a:spcBef>
                <a:spcPct val="0"/>
              </a:spcBef>
            </a:pPr>
            <a:r>
              <a:rPr lang="ru-RU" smtClean="0"/>
              <a:t>Далее Бог творит мир видимый. Согласно Библии, Он творит его в шесть дней - шесть последовательных творческих этапов. Библейскую историю сотворения мира часто трудно принять человеку, наделенному определенным багажом современных научных знаний. Но важно понять, что Библия – не учебник биологии, географии, истории, и ее задача - рассказать в первую очередь не о том, </a:t>
            </a:r>
            <a:r>
              <a:rPr lang="ru-RU" b="1" smtClean="0"/>
              <a:t>как</a:t>
            </a:r>
            <a:r>
              <a:rPr lang="ru-RU" smtClean="0"/>
              <a:t> сотворен мир, а </a:t>
            </a:r>
            <a:r>
              <a:rPr lang="ru-RU" b="1" smtClean="0"/>
              <a:t>зачем</a:t>
            </a:r>
            <a:r>
              <a:rPr lang="ru-RU" smtClean="0"/>
              <a:t> он сотворен. </a:t>
            </a: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192E4-E2AB-440E-A9EA-CEC17436114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Для ответа на вопрос «Как мир сотворен?» из Библии можно извлечь лишь краткие тезисы:</a:t>
            </a:r>
          </a:p>
          <a:p>
            <a:pPr>
              <a:spcBef>
                <a:spcPct val="0"/>
              </a:spcBef>
            </a:pPr>
            <a:r>
              <a:rPr lang="ru-RU" smtClean="0"/>
              <a:t>Мир создан Богом </a:t>
            </a:r>
            <a:r>
              <a:rPr lang="ru-RU" i="1" smtClean="0"/>
              <a:t>из ничего</a:t>
            </a:r>
            <a:r>
              <a:rPr lang="ru-RU" smtClean="0"/>
              <a:t>; </a:t>
            </a:r>
          </a:p>
          <a:p>
            <a:pPr>
              <a:spcBef>
                <a:spcPct val="0"/>
              </a:spcBef>
            </a:pPr>
            <a:r>
              <a:rPr lang="ru-RU" smtClean="0"/>
              <a:t>Вселенная, которая вначале </a:t>
            </a:r>
            <a:r>
              <a:rPr lang="ru-RU" i="1" smtClean="0"/>
              <a:t>«была безвидна и пуста»</a:t>
            </a:r>
            <a:r>
              <a:rPr lang="ru-RU" i="1" baseline="30000" smtClean="0"/>
              <a:t> </a:t>
            </a:r>
            <a:r>
              <a:rPr lang="ru-RU" baseline="30000" smtClean="0"/>
              <a:t>Быт 1:2</a:t>
            </a:r>
            <a:r>
              <a:rPr lang="ru-RU" i="1" baseline="30000" smtClean="0"/>
              <a:t> ;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постепенно благоустраивается в течение шести творческих периодов;</a:t>
            </a:r>
          </a:p>
          <a:p>
            <a:pPr>
              <a:spcBef>
                <a:spcPct val="0"/>
              </a:spcBef>
            </a:pPr>
            <a:r>
              <a:rPr lang="ru-RU" smtClean="0"/>
              <a:t>Развитие материального мира идет от простого к сложному; </a:t>
            </a:r>
          </a:p>
          <a:p>
            <a:pPr>
              <a:spcBef>
                <a:spcPct val="0"/>
              </a:spcBef>
            </a:pPr>
            <a:r>
              <a:rPr lang="ru-RU" smtClean="0"/>
              <a:t>В процесс благоустройства вовлекается само творение: </a:t>
            </a:r>
            <a:r>
              <a:rPr lang="ru-RU" i="1" smtClean="0"/>
              <a:t>«И сказал Бог: да произрастит земля зелень ...</a:t>
            </a:r>
            <a:r>
              <a:rPr lang="ru-RU" baseline="30000" smtClean="0"/>
              <a:t> Быт 1:11 </a:t>
            </a:r>
            <a:r>
              <a:rPr lang="ru-RU" i="1" smtClean="0"/>
              <a:t>И сказал Бог: да произведет вода пресмыкающихся, душу живую; и птицы да полетят над землею, по тверди небесной»</a:t>
            </a:r>
            <a:r>
              <a:rPr lang="ru-RU" smtClean="0"/>
              <a:t>. </a:t>
            </a:r>
            <a:r>
              <a:rPr lang="ru-RU" baseline="30000" smtClean="0"/>
              <a:t>Быт 1:20  </a:t>
            </a:r>
            <a:r>
              <a:rPr lang="ru-RU" smtClean="0"/>
              <a:t>Бог как бы задает Вселенной некую программу развития и устанавливает законы, по которым она будет развиваться;</a:t>
            </a:r>
          </a:p>
          <a:p>
            <a:pPr>
              <a:spcBef>
                <a:spcPct val="0"/>
              </a:spcBef>
            </a:pPr>
            <a:r>
              <a:rPr lang="ru-RU" smtClean="0"/>
              <a:t>Главный персонаж, которому по замыслу Бога принадлежит основная роль в благоустройстве Вселенной - человек </a:t>
            </a:r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619792-F95D-4B63-B922-956B7B1BF56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Для ответа на вопрос «Как мир сотворен?» из Библии можно извлечь лишь краткие тезисы:</a:t>
            </a:r>
          </a:p>
          <a:p>
            <a:pPr>
              <a:spcBef>
                <a:spcPct val="0"/>
              </a:spcBef>
            </a:pPr>
            <a:r>
              <a:rPr lang="ru-RU" smtClean="0"/>
              <a:t>Мир создан Богом </a:t>
            </a:r>
            <a:r>
              <a:rPr lang="ru-RU" i="1" smtClean="0"/>
              <a:t>из ничего</a:t>
            </a:r>
            <a:r>
              <a:rPr lang="ru-RU" smtClean="0"/>
              <a:t>; </a:t>
            </a:r>
          </a:p>
          <a:p>
            <a:pPr>
              <a:spcBef>
                <a:spcPct val="0"/>
              </a:spcBef>
            </a:pPr>
            <a:r>
              <a:rPr lang="ru-RU" smtClean="0"/>
              <a:t>Вселенная, которая вначале </a:t>
            </a:r>
            <a:r>
              <a:rPr lang="ru-RU" i="1" smtClean="0"/>
              <a:t>«была безвидна и пуста»</a:t>
            </a:r>
            <a:r>
              <a:rPr lang="ru-RU" i="1" baseline="30000" smtClean="0"/>
              <a:t> </a:t>
            </a:r>
            <a:r>
              <a:rPr lang="ru-RU" baseline="30000" smtClean="0"/>
              <a:t>Быт 1:2</a:t>
            </a:r>
            <a:r>
              <a:rPr lang="ru-RU" i="1" baseline="30000" smtClean="0"/>
              <a:t> ;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постепенно благоустраивается в течение шести творческих периодов;</a:t>
            </a:r>
          </a:p>
          <a:p>
            <a:pPr>
              <a:spcBef>
                <a:spcPct val="0"/>
              </a:spcBef>
            </a:pPr>
            <a:r>
              <a:rPr lang="ru-RU" smtClean="0"/>
              <a:t>Развитие материального мира идет от простого к сложному; </a:t>
            </a:r>
          </a:p>
          <a:p>
            <a:pPr>
              <a:spcBef>
                <a:spcPct val="0"/>
              </a:spcBef>
            </a:pPr>
            <a:r>
              <a:rPr lang="ru-RU" smtClean="0"/>
              <a:t>В процесс благоустройства вовлекается само творение: </a:t>
            </a:r>
            <a:r>
              <a:rPr lang="ru-RU" i="1" smtClean="0"/>
              <a:t>«И сказал Бог: да произрастит земля зелень ...</a:t>
            </a:r>
            <a:r>
              <a:rPr lang="ru-RU" baseline="30000" smtClean="0"/>
              <a:t> Быт 1:11 </a:t>
            </a:r>
            <a:r>
              <a:rPr lang="ru-RU" i="1" smtClean="0"/>
              <a:t>И сказал Бог: да произведет вода пресмыкающихся, душу живую; и птицы да полетят над землею, по тверди небесной»</a:t>
            </a:r>
            <a:r>
              <a:rPr lang="ru-RU" smtClean="0"/>
              <a:t>. </a:t>
            </a:r>
            <a:r>
              <a:rPr lang="ru-RU" baseline="30000" smtClean="0"/>
              <a:t>Быт 1:20  </a:t>
            </a:r>
            <a:r>
              <a:rPr lang="ru-RU" smtClean="0"/>
              <a:t>Бог как бы задает Вселенной некую программу развития и устанавливает законы, по которым она будет развиваться;</a:t>
            </a:r>
          </a:p>
          <a:p>
            <a:pPr>
              <a:spcBef>
                <a:spcPct val="0"/>
              </a:spcBef>
            </a:pPr>
            <a:r>
              <a:rPr lang="ru-RU" smtClean="0"/>
              <a:t>Главный персонаж, которому по замыслу Бога принадлежит основная роль в благоустройстве Вселенной - человек </a:t>
            </a: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F5B2AC-4BD3-4A01-872A-A827214D5AA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Для ответа на вопрос «Как мир сотворен?» из Библии можно извлечь лишь краткие тезисы:</a:t>
            </a:r>
          </a:p>
          <a:p>
            <a:pPr>
              <a:spcBef>
                <a:spcPct val="0"/>
              </a:spcBef>
            </a:pPr>
            <a:r>
              <a:rPr lang="ru-RU" smtClean="0"/>
              <a:t>Мир создан Богом </a:t>
            </a:r>
            <a:r>
              <a:rPr lang="ru-RU" i="1" smtClean="0"/>
              <a:t>из ничего</a:t>
            </a:r>
            <a:r>
              <a:rPr lang="ru-RU" smtClean="0"/>
              <a:t>; </a:t>
            </a:r>
          </a:p>
          <a:p>
            <a:pPr>
              <a:spcBef>
                <a:spcPct val="0"/>
              </a:spcBef>
            </a:pPr>
            <a:r>
              <a:rPr lang="ru-RU" smtClean="0"/>
              <a:t>Вселенная, которая вначале </a:t>
            </a:r>
            <a:r>
              <a:rPr lang="ru-RU" i="1" smtClean="0"/>
              <a:t>«была безвидна и пуста»</a:t>
            </a:r>
            <a:r>
              <a:rPr lang="ru-RU" i="1" baseline="30000" smtClean="0"/>
              <a:t> </a:t>
            </a:r>
            <a:r>
              <a:rPr lang="ru-RU" baseline="30000" smtClean="0"/>
              <a:t>Быт 1:2</a:t>
            </a:r>
            <a:r>
              <a:rPr lang="ru-RU" i="1" baseline="30000" smtClean="0"/>
              <a:t> ;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постепенно благоустраивается в течение шести творческих периодов;</a:t>
            </a:r>
          </a:p>
          <a:p>
            <a:pPr>
              <a:spcBef>
                <a:spcPct val="0"/>
              </a:spcBef>
            </a:pPr>
            <a:r>
              <a:rPr lang="ru-RU" smtClean="0"/>
              <a:t>Развитие материального мира идет от простого к сложному; </a:t>
            </a:r>
          </a:p>
          <a:p>
            <a:pPr>
              <a:spcBef>
                <a:spcPct val="0"/>
              </a:spcBef>
            </a:pPr>
            <a:r>
              <a:rPr lang="ru-RU" smtClean="0"/>
              <a:t>В процесс благоустройства вовлекается само творение: </a:t>
            </a:r>
            <a:r>
              <a:rPr lang="ru-RU" i="1" smtClean="0"/>
              <a:t>«И сказал Бог: да произрастит земля зелень ...</a:t>
            </a:r>
            <a:r>
              <a:rPr lang="ru-RU" baseline="30000" smtClean="0"/>
              <a:t> Быт 1:11 </a:t>
            </a:r>
            <a:r>
              <a:rPr lang="ru-RU" i="1" smtClean="0"/>
              <a:t>И сказал Бог: да произведет вода пресмыкающихся, душу живую; и птицы да полетят над землею, по тверди небесной»</a:t>
            </a:r>
            <a:r>
              <a:rPr lang="ru-RU" smtClean="0"/>
              <a:t>. </a:t>
            </a:r>
            <a:r>
              <a:rPr lang="ru-RU" baseline="30000" smtClean="0"/>
              <a:t>Быт 1:20  </a:t>
            </a:r>
            <a:r>
              <a:rPr lang="ru-RU" smtClean="0"/>
              <a:t>Бог как бы задает Вселенной некую программу развития и устанавливает законы, по которым она будет развиваться;</a:t>
            </a:r>
          </a:p>
          <a:p>
            <a:pPr>
              <a:spcBef>
                <a:spcPct val="0"/>
              </a:spcBef>
            </a:pPr>
            <a:r>
              <a:rPr lang="ru-RU" smtClean="0"/>
              <a:t>Главный персонаж, которому по замыслу Бога принадлежит основная роль в благоустройстве Вселенной - человек </a:t>
            </a:r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4A2F41-AD1C-4F8B-B0BC-9D5270AACA7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Человек является венцом творения, вершиной творческого процесса Божественной Троицы. </a:t>
            </a:r>
            <a:r>
              <a:rPr lang="ru-RU" i="1" smtClean="0"/>
              <a:t>"И сотворил Бог человека по образу Своему, по образу Божию сотворил его: мужчину и женщину сотворил их"</a:t>
            </a:r>
            <a:r>
              <a:rPr lang="ru-RU" smtClean="0"/>
              <a:t> </a:t>
            </a:r>
            <a:r>
              <a:rPr lang="ru-RU" baseline="30000" smtClean="0"/>
              <a:t>Быт 1:27</a:t>
            </a:r>
            <a:r>
              <a:rPr lang="ru-RU" smtClean="0"/>
              <a:t>. Практически сразу Бог творит не одного человека, но двоих. Почему? Опять же для реализации любви. Один не способен к любви, и Бог создает не единицу, а двоицу. Однако любовь двоицы тоже не есть еще полнота любви, т. к. в двоице существуют два полярных начала - тезис и антитезис, которые должны завершиться в синтезе. Синтезом человеческой двоицы является рождение ребенка: полноценная семья - муж, жена и ребенок - отображение триипостасной Божественной любви. Поэтому Бог и говорит "</a:t>
            </a:r>
            <a:r>
              <a:rPr lang="ru-RU" i="1" smtClean="0"/>
              <a:t>плодитесь и размножайтесь</a:t>
            </a:r>
            <a:r>
              <a:rPr lang="ru-RU" smtClean="0"/>
              <a:t>" </a:t>
            </a:r>
            <a:r>
              <a:rPr lang="ru-RU" baseline="30000" smtClean="0"/>
              <a:t>Быт 1:28</a:t>
            </a:r>
            <a:r>
              <a:rPr lang="ru-RU" smtClean="0"/>
              <a:t> ... </a:t>
            </a:r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3CC19F-4ADD-498C-9D40-3C4B2525A46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Из чего сотворен человек? 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i="1" smtClean="0"/>
              <a:t>«Человек - это животное, получившее повеление стать богом».</a:t>
            </a:r>
            <a:r>
              <a:rPr lang="ru-RU" i="1" baseline="30000" smtClean="0"/>
              <a:t> Св. Василий Великий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Бог сотворил человека «</a:t>
            </a:r>
            <a:r>
              <a:rPr lang="ru-RU" i="1" smtClean="0"/>
              <a:t>из праха земного</a:t>
            </a:r>
            <a:r>
              <a:rPr lang="ru-RU" smtClean="0"/>
              <a:t>», т. е. из материи. Следует сказать, что это уже не грубая первоматерия, а некое возделанное вещество. «Адам» означает «красная глина», красная – т.е. украшенная, преображенная. Что являло собой это вещество, трудно сказать. </a:t>
            </a:r>
          </a:p>
          <a:p>
            <a:pPr>
              <a:spcBef>
                <a:spcPct val="0"/>
              </a:spcBef>
            </a:pPr>
            <a:r>
              <a:rPr lang="ru-RU" smtClean="0"/>
              <a:t>Но Бог также </a:t>
            </a:r>
            <a:r>
              <a:rPr lang="ru-RU" i="1" smtClean="0"/>
              <a:t>"вдунул в него дыхание жизни, и стал человек душою живою"</a:t>
            </a:r>
            <a:r>
              <a:rPr lang="ru-RU" smtClean="0"/>
              <a:t> </a:t>
            </a:r>
            <a:r>
              <a:rPr lang="ru-RU" baseline="30000" smtClean="0"/>
              <a:t>Быт 2:7</a:t>
            </a:r>
            <a:r>
              <a:rPr lang="ru-RU" smtClean="0"/>
              <a:t>. Ни о каком предыдущем существе так не сказано. Да, животные имеют душу, мы видим у животных проявление эмоций, например, привязанность к хозяину, но у них нет той составляющей, которая есть у человека, которая позволяет общаться с Богом, а именно – </a:t>
            </a:r>
            <a:r>
              <a:rPr lang="ru-RU" i="1" smtClean="0"/>
              <a:t>духа</a:t>
            </a:r>
            <a:r>
              <a:rPr lang="ru-RU" smtClean="0"/>
              <a:t>. Эта высшая составляющая вложена в нас Самим Богом и предназначена для общения с Ним.</a:t>
            </a:r>
          </a:p>
          <a:p>
            <a:pPr>
              <a:spcBef>
                <a:spcPct val="0"/>
              </a:spcBef>
            </a:pPr>
            <a:r>
              <a:rPr lang="ru-RU" smtClean="0"/>
              <a:t>Таким образом, будучи "перстным", земным, человек получает некое Божественное начало, залог своей приобщенности к Божественному бытию. Человек - это посредник между двумя мирами, который должен будет весь материальный мир обожить, привести к Богу.  </a:t>
            </a:r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11B090-DB5C-4FCE-9737-5D34AA694D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Предвечный Совет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Прежде сотворения человека, происходит Божественный Совет внутри Святой Троицы: </a:t>
            </a:r>
            <a:r>
              <a:rPr lang="ru-RU" i="1" smtClean="0"/>
              <a:t>"Сотворим человека по образу Нашему и по подобию Нашему, и да владычествуют они... над всею землею. "</a:t>
            </a:r>
            <a:r>
              <a:rPr lang="ru-RU" smtClean="0"/>
              <a:t> </a:t>
            </a:r>
            <a:r>
              <a:rPr lang="ru-RU" baseline="30000" smtClean="0"/>
              <a:t>Быт 1:26</a:t>
            </a:r>
            <a:r>
              <a:rPr lang="ru-RU" smtClean="0"/>
              <a:t>. </a:t>
            </a:r>
          </a:p>
          <a:p>
            <a:pPr>
              <a:spcBef>
                <a:spcPct val="0"/>
              </a:spcBef>
            </a:pPr>
            <a:r>
              <a:rPr lang="ru-RU" smtClean="0"/>
              <a:t>Почему необходим Совет, который мы не наблюдаем прежде? Потому, что человек будет твориться по «образу Нашему».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4A5F4F-D635-459C-B213-2251F25BA29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Образ Бога</a:t>
            </a:r>
            <a:r>
              <a:rPr lang="ru-RU" smtClean="0"/>
              <a:t> </a:t>
            </a:r>
            <a:r>
              <a:rPr lang="ru-RU" b="1" smtClean="0"/>
              <a:t>в человеке</a:t>
            </a:r>
            <a:r>
              <a:rPr lang="ru-RU" smtClean="0"/>
              <a:t> - это те качества его бытия, которые делают его "похожим" на Бога и отличают человека от всего остального мира. Это значит, что человек будет сотворен:</a:t>
            </a:r>
          </a:p>
          <a:p>
            <a:pPr>
              <a:spcBef>
                <a:spcPct val="0"/>
              </a:spcBef>
            </a:pPr>
            <a:r>
              <a:rPr lang="ru-RU" b="1" i="1" smtClean="0"/>
              <a:t>Разумным,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i="1" smtClean="0"/>
              <a:t>Словесным, 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i="1" smtClean="0"/>
              <a:t>Способным к любви, 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i="1" smtClean="0"/>
              <a:t>Способным к творчеству.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Т.е. человек будет такой же полноценной личностью, какой является Бог.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A37729-A8D5-4A03-8197-D84D0FDDE0A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Библия – источник вероучения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Библия - это книга о взаимоотношениях Бога с человеком, о их союзе или Завете. Она повествует о том,</a:t>
            </a:r>
          </a:p>
          <a:p>
            <a:pPr>
              <a:spcBef>
                <a:spcPct val="0"/>
              </a:spcBef>
            </a:pPr>
            <a:r>
              <a:rPr lang="ru-RU" smtClean="0"/>
              <a:t>как Бог сотворил мир и человека </a:t>
            </a:r>
          </a:p>
          <a:p>
            <a:pPr>
              <a:spcBef>
                <a:spcPct val="0"/>
              </a:spcBef>
            </a:pPr>
            <a:r>
              <a:rPr lang="ru-RU" smtClean="0"/>
              <a:t>каким задуман был человек Богом</a:t>
            </a:r>
          </a:p>
          <a:p>
            <a:pPr>
              <a:spcBef>
                <a:spcPct val="0"/>
              </a:spcBef>
            </a:pPr>
            <a:r>
              <a:rPr lang="ru-RU" smtClean="0"/>
              <a:t>как человек уклонился от своего назначения </a:t>
            </a:r>
          </a:p>
          <a:p>
            <a:pPr>
              <a:spcBef>
                <a:spcPct val="0"/>
              </a:spcBef>
            </a:pPr>
            <a:r>
              <a:rPr lang="ru-RU" smtClean="0"/>
              <a:t>что предпринимает Бог для возвращения человека в то богоподобное состояние, какое ему предназначалось по замыслу Божию.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64C919-F90A-4475-93C3-5A1705589FA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Образ и подобие.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Обращает внимание на себя различие между двумя стихами Библии. </a:t>
            </a:r>
          </a:p>
          <a:p>
            <a:pPr>
              <a:spcBef>
                <a:spcPct val="0"/>
              </a:spcBef>
            </a:pPr>
            <a:r>
              <a:rPr lang="ru-RU" i="1" smtClean="0"/>
              <a:t>«И сказал Бог: сотворим человека </a:t>
            </a:r>
            <a:r>
              <a:rPr lang="ru-RU" i="1" u="sng" smtClean="0"/>
              <a:t>по образу Нашему [и] по подобию Нашему</a:t>
            </a:r>
            <a:r>
              <a:rPr lang="ru-RU" i="1" smtClean="0"/>
              <a:t>…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i="1" smtClean="0"/>
              <a:t>И сотворил Бог человека по образу Своему, по образу Божию сотворил его…» </a:t>
            </a:r>
            <a:r>
              <a:rPr lang="ru-RU" i="1" baseline="30000" smtClean="0"/>
              <a:t>Быт 1:26-27</a:t>
            </a: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1D6360-55F5-4EEC-9505-B5BF858FD2B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u="sng" smtClean="0"/>
              <a:t>Человек создан богообразным, но призван к богоподобию</a:t>
            </a:r>
            <a:r>
              <a:rPr lang="ru-RU" smtClean="0"/>
              <a:t>. В человеке присутствуют божественные задатки, но то, как он их разовьет в себе, зависит от него самого. Разум, свободу, творчество можно использовать двояко – во благо или во зло. И даже любовь может превратиться в патологию (например, эгоизм или т.н. «слепая родительская любовь»). Результатом развития этих задатков может стать либо приближение к Богу - богоподобие, либо отдаление от Него.</a:t>
            </a:r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AEA28D-B213-48C1-89D2-1D1EE09EB25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Зачем Бог создал того, кто может воспротивиться Ему?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Ответить на него отчасти поможет житейский пример. Когда любящие супруги ждут ребенка, они теоретически знают, что их чадо может вырасти непослушным и даже стать преступником. Правильно ли будет на этом основании отказать ребенку в появлении на свет? Большинство пар выбирает в пользу рождения ребенка, хотя в каком-то смысле идет на риск.</a:t>
            </a:r>
          </a:p>
          <a:p>
            <a:pPr>
              <a:spcBef>
                <a:spcPct val="0"/>
              </a:spcBef>
            </a:pPr>
            <a:r>
              <a:rPr lang="ru-RU" smtClean="0"/>
              <a:t>Всегда избыток любви рождает новую жизнь. Также и в отношении Бога. Предвидение Богом того, что человек выберет путь противления Ему, не является поводом отказаться от творения.</a:t>
            </a:r>
          </a:p>
          <a:p>
            <a:pPr>
              <a:spcBef>
                <a:spcPct val="0"/>
              </a:spcBef>
            </a:pPr>
            <a:r>
              <a:rPr lang="ru-RU" smtClean="0"/>
              <a:t> </a:t>
            </a:r>
          </a:p>
          <a:p>
            <a:pPr>
              <a:spcBef>
                <a:spcPct val="0"/>
              </a:spcBef>
            </a:pPr>
            <a:r>
              <a:rPr lang="ru-RU" smtClean="0"/>
              <a:t>Бытие всегда лучше, чем небытие, также как добро лучше, чем зло, а свет лучше, чем тьма.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0EE9D1-2D1E-4ECC-982A-4F7014370E2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Цена решения: "Сотворим по образу..."</a:t>
            </a: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Таким образом, "Предвечный совет" Троицы был необходим не только потому, что человек рождается как существо высшее, наделенное разумом и волей, призванное господствовать над видимым миром, но и потому, что </a:t>
            </a:r>
            <a:r>
              <a:rPr lang="ru-RU" u="sng" dirty="0" smtClean="0"/>
              <a:t>Бог предвидит, как человек может распорядиться своей свободой.</a:t>
            </a:r>
            <a:r>
              <a:rPr lang="ru-RU" dirty="0" smtClean="0"/>
              <a:t> И вот на этом Совете сразу как бы разрабатывается стратегия, что делать, если человек уклонится от своего прямого назначения. Бог как бы продумывает </a:t>
            </a:r>
            <a:r>
              <a:rPr lang="ru-RU" u="sng" dirty="0" smtClean="0"/>
              <a:t>альтернативный путь развития мироздания.</a:t>
            </a: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«Предвечный Совет» гениально изображен преподобным Андреем Рублевым на его знаменитой иконе «Троица».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Ангелы, обращенные друг ко другу, сидят вокруг литургического престола. В чаше, что стоит на престоле, видна голова тельца - символ жертвы. Средний Ангел разрывает круг совета и благословляет Чашу. Этот Ангел облачен в сине-красные одежды, в иконографии традиционно усвояемые Христу. Решение принято. Сын Божий Сам пойдет к людям. Чаша страдания и жертвы благословляется сейчас, перед созданием человека. Христос - Новый Адам будет молиться об этой чаше в Гефсиманском саду. И примет ее - потому что принял ее Он уже в Вечности, на изначальном </a:t>
            </a:r>
            <a:r>
              <a:rPr lang="ru-RU" dirty="0" err="1" smtClean="0"/>
              <a:t>Тройческом</a:t>
            </a:r>
            <a:r>
              <a:rPr lang="ru-RU" dirty="0" smtClean="0"/>
              <a:t> Совете.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На </a:t>
            </a:r>
            <a:r>
              <a:rPr lang="ru-RU" dirty="0" err="1" smtClean="0"/>
              <a:t>рублевской</a:t>
            </a:r>
            <a:r>
              <a:rPr lang="ru-RU" dirty="0" smtClean="0"/>
              <a:t> иконе можно заметить и еще одну Чашу. Ее образуют силуэты двух крайних Ангелов. В эту чашу помещен средний Ангел. Ему не просто предстоит благословить жертвенную чашу. Ему Самому предстоит принести Себя в эту жертву...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 smtClean="0"/>
              <a:t>Такова цена решения: "Сотворим по образу..."</a:t>
            </a: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 smtClean="0"/>
              <a:t>Принимая решение о создании человека</a:t>
            </a:r>
            <a:r>
              <a:rPr lang="ru-RU" dirty="0" smtClean="0"/>
              <a:t> - "создадим человека" - </a:t>
            </a:r>
            <a:r>
              <a:rPr lang="ru-RU" u="sng" dirty="0" smtClean="0"/>
              <a:t>Бог принимает решение и о Своем Кресте.</a:t>
            </a:r>
            <a:r>
              <a:rPr lang="ru-RU" dirty="0" smtClean="0"/>
              <a:t> Бог есть любовь, а любовь раскрывает себя перед любимым, жертвует собой, в ней всегда есть крестный оттенок.</a:t>
            </a:r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83BDBC-9B6A-4A9F-8437-52075998CFA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"Создадим человека" - и отныне Божественная воля всегда будет покоряться блужданиям, уклонениям, даже бунтам воли человеческой, чтобы привести ее к свободному соединению... </a:t>
            </a:r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2FB641-0AF7-4FDD-9D4A-4A5D5431B87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Жизнь первых людей до грехопадения.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Сотворив человека, Бог помещает его в рай - сад, который Он </a:t>
            </a:r>
            <a:r>
              <a:rPr lang="ru-RU" i="1" smtClean="0"/>
              <a:t>"насадил в Эдеме, на востоке"</a:t>
            </a:r>
            <a:r>
              <a:rPr lang="ru-RU" smtClean="0"/>
              <a:t> </a:t>
            </a:r>
            <a:r>
              <a:rPr lang="ru-RU" baseline="30000" smtClean="0"/>
              <a:t>Быт 2:8</a:t>
            </a:r>
            <a:r>
              <a:rPr lang="ru-RU" smtClean="0"/>
              <a:t>. Сам Бог пребывает здесь в непосредственной близости с  человеком, и потому человек ни в чем не нуждался, он обходился минимумом пищи, божественная благодать питала. </a:t>
            </a:r>
          </a:p>
          <a:p>
            <a:pPr>
              <a:spcBef>
                <a:spcPct val="0"/>
              </a:spcBef>
            </a:pPr>
            <a:r>
              <a:rPr lang="ru-RU" smtClean="0"/>
              <a:t> 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FA7CEC-13F5-4D43-A085-9F03FF12A5A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Человеку дается несколько заповедей: возделывать Рай и распространять это райское состояние на всю землю, которая за пределами Рая оставалась неустроенной.</a:t>
            </a:r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EE6425-28E5-4388-9AF2-3303A5320E9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Адам нарекает имена всем зверям и птицам, то есть познает смысл, сокровенный логос каждого живого существа. Ибо что такое имя? </a:t>
            </a:r>
            <a:r>
              <a:rPr lang="ru-RU" u="sng" smtClean="0"/>
              <a:t>Имя - это осмысление бытия, проникновение в сущность вещей</a:t>
            </a:r>
            <a:r>
              <a:rPr lang="ru-RU" smtClean="0"/>
              <a:t>. Давая человеку право нарекать имена всей твари, Бог как бы призывает к </a:t>
            </a:r>
            <a:r>
              <a:rPr lang="ru-RU" i="1" smtClean="0"/>
              <a:t>со</a:t>
            </a:r>
            <a:r>
              <a:rPr lang="ru-RU" smtClean="0"/>
              <a:t>-творчеству.</a:t>
            </a:r>
          </a:p>
          <a:p>
            <a:pPr>
              <a:spcBef>
                <a:spcPct val="0"/>
              </a:spcBef>
            </a:pPr>
            <a:r>
              <a:rPr lang="ru-RU" smtClean="0"/>
              <a:t>"Бог говорит Адаму: будь творцом имен, коль скоро ты не можешь быть творцом самих тварей... Мы делим с тобой славу творческой премудрости... Давай имена тем, кому Я дал бытие". </a:t>
            </a:r>
            <a:r>
              <a:rPr lang="ru-RU" baseline="30000" smtClean="0"/>
              <a:t>Василий Селевкийский</a:t>
            </a: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6C7491-9880-463E-A384-4D90FCA4B7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Человеку предстоит еще быть первым "священником". Единственный из всех живых существ он способен словесно восхвалять Бога и благодарить Его. Мироздание вручается ему как дар, за который он должен приносить "жертву хваления" и который он должен возвращать Богу как "Твоя от Твоих." Вся тварь как бы делегирует человека на это первосвященническое служение, чтобы его устами восхвалять Бога.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8D4669-9816-4475-BFD3-B4D077848A4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Итак, по замыслу Творца, человек, получивший задатки божественных качеств (наделенный образом Божиим), призван к обожению, т.е. максимальному уподоблению Богу для того, чтобы в конечном итоге приобщиться к полноте Божественной жизни, разделить с Богом блаженное существование. </a:t>
            </a:r>
          </a:p>
          <a:p>
            <a:pPr>
              <a:spcBef>
                <a:spcPct val="0"/>
              </a:spcBef>
            </a:pPr>
            <a:r>
              <a:rPr lang="ru-RU" smtClean="0"/>
              <a:t>На этом пути возрастания Бог ведет человека, руководит им, дает заповеди, которые помогут достичь обожения. </a:t>
            </a:r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8E7F65-AD89-49E3-ADFB-9FB121F5AE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i="1" smtClean="0"/>
              <a:t>"</a:t>
            </a:r>
            <a:r>
              <a:rPr lang="ru-RU" b="1" smtClean="0"/>
              <a:t>Бог есть Любовь</a:t>
            </a:r>
            <a:r>
              <a:rPr lang="ru-RU" i="1" smtClean="0"/>
              <a:t>"</a:t>
            </a:r>
            <a:r>
              <a:rPr lang="ru-RU" smtClean="0"/>
              <a:t> </a:t>
            </a:r>
            <a:r>
              <a:rPr lang="ru-RU" baseline="30000" smtClean="0"/>
              <a:t>1Ин 4:8; 4:16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Но любовь предполагает существование другого объекта. (Любовь исключительно к самому себе - есть патология, эгоизм).</a:t>
            </a:r>
          </a:p>
          <a:p>
            <a:pPr>
              <a:spcBef>
                <a:spcPct val="0"/>
              </a:spcBef>
            </a:pPr>
            <a:r>
              <a:rPr lang="ru-RU" smtClean="0"/>
              <a:t>Поэтому Любовь Божественная реализуется в следующем: </a:t>
            </a:r>
          </a:p>
          <a:p>
            <a:pPr>
              <a:spcBef>
                <a:spcPct val="0"/>
              </a:spcBef>
            </a:pPr>
            <a:r>
              <a:rPr lang="ru-RU" smtClean="0"/>
              <a:t>Как человек не может осознать себя личностью иначе как через общение с другими личностями, так и в Боге не может быть персонального бытия иначе как через любовь к другому персональному бытию.</a:t>
            </a:r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648BC0-FE73-4E2F-957E-445136DF4CB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Бог предостерегает человека запретом вкушать от древа познания добра и зла, потому что </a:t>
            </a:r>
            <a:r>
              <a:rPr lang="ru-RU" u="sng" smtClean="0"/>
              <a:t>"познать зло" - означает приобщиться к злу и отпасть от блаженства и бессмертия</a:t>
            </a:r>
            <a:r>
              <a:rPr lang="ru-RU" smtClean="0"/>
              <a:t>. Заповедь дана, как некое испытание воли. Человеку дается право выбора между добром и злом, хотя Бог и подсказывает ему, каков должен быть выбор, предупреждая о последствиях грехопадения. Избрав добро, он восходит к совершенству и достигает наивысшей цели своего существования, избрав зло, человек отпадает от жизни и "смертью умирает".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E68352-361D-46BB-972F-85DA10BF94C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Грехопадение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В Райскую идиллию вмешивается Диавол, который предлагает людям вкусить запретный плод, обещая </a:t>
            </a:r>
            <a:r>
              <a:rPr lang="ru-RU" i="1" smtClean="0"/>
              <a:t>«будете как боги».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Человек не распознал обмана, потому что он и так должен был бы стать «как бог» путем постепенного возрастания и совершенствования. Но диавол предлагает путь более легкий и быстрый - не надо длительно возделывать себя, можно просто съесть яблоко, и волшебным образом превратиться в бога. Однако обожение невозможно </a:t>
            </a:r>
            <a:r>
              <a:rPr lang="ru-RU" i="1" smtClean="0"/>
              <a:t>без</a:t>
            </a:r>
            <a:r>
              <a:rPr lang="ru-RU" smtClean="0"/>
              <a:t> Бога и признаком величайшей гордости является стремление сделаться равным Богу </a:t>
            </a:r>
            <a:r>
              <a:rPr lang="ru-RU" i="1" smtClean="0"/>
              <a:t>вопреки</a:t>
            </a:r>
            <a:r>
              <a:rPr lang="ru-RU" smtClean="0"/>
              <a:t> Ему.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E4A174-71A3-4D7B-9440-3022991EC05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Последствия грехопадения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Последствия грехопадения были катастрофическими. Пойдя против Бога, человек как бы перерезает «пуповину», связывавшую его с Творцом. Человеческий организм без «подпитки» божественной благодатью, начинает разрушаться, распадаться. Смерть входит в мироздание. Этот распад, раскол происходит во всех сферах: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8C3847-D2A9-4776-954F-C8849C574E8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u="sng" smtClean="0"/>
              <a:t>В самом человеке</a:t>
            </a:r>
            <a:r>
              <a:rPr lang="ru-RU" smtClean="0"/>
              <a:t> – нарушается иерархичность его трехсоставного существа. Вместо духа главенствующее положение занимает тело, теперь все поступки человека будут обусловлены, прежде всего, угождением плоти. И первое последствие мы наблюдаем незамедлительно, у Адама повреждается разум - не безумен ли человек, пытающийся скрыться от Бога под деревом </a:t>
            </a:r>
            <a:r>
              <a:rPr lang="ru-RU" baseline="30000" smtClean="0"/>
              <a:t>Быт 3:8</a:t>
            </a:r>
            <a:r>
              <a:rPr lang="ru-RU" smtClean="0"/>
              <a:t>?!</a:t>
            </a:r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63ABA0-B905-4559-8AB1-80EACA2B4BE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u="sng" smtClean="0"/>
              <a:t>В отношениях перволюдей</a:t>
            </a:r>
            <a:r>
              <a:rPr lang="ru-RU" smtClean="0"/>
              <a:t> - они видят свою наготу и стыдятся. Если до этого Адам и Ева были как бы двуединым организмом, теперь они стыдятся – т.е. каждый  из них ощущает на себе взгляд чужака. «Хотели, как боги, а увидели, что наги».</a:t>
            </a:r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B3B999-5179-405D-853D-BEA5958BAAD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u="sng" smtClean="0"/>
              <a:t>В отношениях с Богом</a:t>
            </a:r>
            <a:r>
              <a:rPr lang="ru-RU" smtClean="0"/>
              <a:t> - Адам, доселе в сердце своем слышавший Божий голос, теперь воспринимает его как нечто идущее извне, снаружи. В его представлении Бог говорит к нему, обращаясь из глубины сада </a:t>
            </a:r>
            <a:r>
              <a:rPr lang="ru-RU" baseline="30000" smtClean="0"/>
              <a:t>Быт 3:8</a:t>
            </a:r>
            <a:r>
              <a:rPr lang="ru-RU" smtClean="0"/>
              <a:t>. Бог пространственно локализуется в человеческом восприятии. И нужен будет второй Адам, чтобы напомнить: </a:t>
            </a:r>
            <a:r>
              <a:rPr lang="ru-RU" i="1" smtClean="0"/>
              <a:t>«Царствие Божие внутрь вас есть»</a:t>
            </a:r>
            <a:r>
              <a:rPr lang="ru-RU" smtClean="0"/>
              <a:t> </a:t>
            </a:r>
            <a:r>
              <a:rPr lang="ru-RU" baseline="30000" smtClean="0"/>
              <a:t>Лк 17:20-23</a:t>
            </a:r>
            <a:r>
              <a:rPr lang="ru-RU" smtClean="0"/>
              <a:t>. А до тех пор человечество будет все дальше отдаляться от Творца, и постепенно забудет о Том, кто всему дал жизнь, будет думать, что его существование зависит прежде всего от воды, огня, земли, солнца, а не от Того, кто все это создал. Начнет одушевлять стихии и поклоняться им, умилостивлять жертвами, религиозное мышление извратится до такой степени, что люди начнут приносить своих детей в жертву деревянным и каменным изваяниям. В одном лишь народе сохранится память об истинном Боге – о том, кто всему дал бытие, в этом народе и воплотится Бог.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DABBCC-0487-45A0-8D9F-AB9675CA7FD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Потеря Рая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u="sng" smtClean="0"/>
              <a:t>Попытка сравняться с Творцом обнаружила, что человек и его мир не могут существовать сами из себя, но погружаются в смерть.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В этом измененном состоянии человек уже не может находиться в присутствии Творца…</a:t>
            </a:r>
          </a:p>
          <a:p>
            <a:pPr>
              <a:spcBef>
                <a:spcPct val="0"/>
              </a:spcBef>
            </a:pPr>
            <a:r>
              <a:rPr lang="ru-RU" smtClean="0"/>
              <a:t>Но </a:t>
            </a:r>
            <a:r>
              <a:rPr lang="ru-RU" i="1" smtClean="0"/>
              <a:t>«Бог поругаем не бывает»</a:t>
            </a:r>
            <a:r>
              <a:rPr lang="ru-RU" smtClean="0"/>
              <a:t> </a:t>
            </a:r>
            <a:r>
              <a:rPr lang="ru-RU" baseline="30000" smtClean="0"/>
              <a:t>Гал 6:7</a:t>
            </a:r>
            <a:r>
              <a:rPr lang="ru-RU" smtClean="0"/>
              <a:t>. Бог уходит. </a:t>
            </a:r>
            <a:r>
              <a:rPr lang="ru-RU" u="sng" smtClean="0"/>
              <a:t>По сути не cтолько человек был изгнан из рая, но Бог был изгнан человеком с земли</a:t>
            </a:r>
            <a:r>
              <a:rPr lang="ru-RU" smtClean="0"/>
              <a:t>: место между Тигром и Евфратом стало ничем не отличимым от всего остального мира. Просто вместо Царства Божия в нем бессмысленной чехардой стали сменяться царства кесарей и падишахов.</a:t>
            </a:r>
          </a:p>
          <a:p>
            <a:pPr>
              <a:spcBef>
                <a:spcPct val="0"/>
              </a:spcBef>
            </a:pPr>
            <a:r>
              <a:rPr lang="ru-RU" smtClean="0"/>
              <a:t>Весь окружающий его мир изменился в результате грехопадения. Изначальная гармония между природой и человеком нарушена - теперь стихии становятся враждебными ему.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2B5F8E-F64C-4F70-8E68-8E378C2DDA6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Распространение греха</a:t>
            </a:r>
            <a:r>
              <a:rPr lang="ru-RU" smtClean="0"/>
              <a:t>.</a:t>
            </a:r>
          </a:p>
          <a:p>
            <a:pPr>
              <a:spcBef>
                <a:spcPct val="0"/>
              </a:spcBef>
            </a:pPr>
            <a:r>
              <a:rPr lang="ru-RU" smtClean="0"/>
              <a:t>Последствия грехопадения Адама распространились на все человечество. Все потомки Адама, унаследовавшие его испорченную природу, склонную грешить, также не могут жить в непосредственной близости с Творцом.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11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0E7B82-2AF3-4B98-B128-074EF627DC8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О СПАСЕНИИ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smtClean="0"/>
              <a:t>Первоевангелие.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Первозданный Адам нарушил замысел Божий о нем, но Творец не меняет своего замысла - человек по-прежнему предназначен к общению с Богом, только теперь человек не в силах сам приблизиться к Богу. Необходим Тот, кто восстановит эту утраченную связь, кто спасет человека от власти диавола, греха, смерти. </a:t>
            </a:r>
          </a:p>
          <a:p>
            <a:pPr>
              <a:spcBef>
                <a:spcPct val="0"/>
              </a:spcBef>
            </a:pPr>
            <a:r>
              <a:rPr lang="ru-RU" smtClean="0"/>
              <a:t>Таинственные слова Бога, обращенные к диаволу "</a:t>
            </a:r>
            <a:r>
              <a:rPr lang="ru-RU" i="1" smtClean="0"/>
              <a:t>вражду положу между тобою и между женою, и между семенем твоим и семенем ее; оно будет поражать тебя в голову, а ты будешь жалить его в пяту</a:t>
            </a:r>
            <a:r>
              <a:rPr lang="ru-RU" smtClean="0"/>
              <a:t>" </a:t>
            </a:r>
            <a:r>
              <a:rPr lang="ru-RU" baseline="30000" smtClean="0"/>
              <a:t>Быт 3:15</a:t>
            </a:r>
            <a:r>
              <a:rPr lang="ru-RU" smtClean="0"/>
              <a:t> принято в то же время называть первоевангелием, первой благой вестью о том, что «семя жены поразит главу змея». Это предсказание о том, что именно таким путем воплотится Бог – Сын Божий родится от Девы и Св. Духа, без участия мужа, ибо естественный путь размножения отныне становится путем передачи греха.</a:t>
            </a:r>
          </a:p>
          <a:p>
            <a:pPr>
              <a:spcBef>
                <a:spcPct val="0"/>
              </a:spcBef>
            </a:pPr>
            <a:r>
              <a:rPr lang="ru-RU" smtClean="0"/>
              <a:t> </a:t>
            </a:r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111C9C-9445-48E3-9193-F9C02F52823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Та, которая даст свою плоть Богу, родится в еврейском народе, в том народе, который сохранит веру в истинного Бога – Творца. Пройдут многие тысячелетия, прежде чем этот народ произрастит из себя достойную стать Матерью Бога – Деву Марию. </a:t>
            </a:r>
          </a:p>
          <a:p>
            <a:pPr>
              <a:spcBef>
                <a:spcPct val="0"/>
              </a:spcBef>
            </a:pPr>
            <a:r>
              <a:rPr lang="ru-RU" smtClean="0"/>
              <a:t>Бог должен был получить доступ в нашу жизнь, в одном из нас найти полную готовность открыть себя перед Его исцеляющим прикосновением.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52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864695-3C01-4B93-BEF8-4C9B1341A55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Любовь Божия реализуется внутри Самого Бога, </a:t>
            </a:r>
          </a:p>
          <a:p>
            <a:pPr>
              <a:spcBef>
                <a:spcPct val="0"/>
              </a:spcBef>
            </a:pPr>
            <a:r>
              <a:rPr lang="ru-RU" smtClean="0"/>
              <a:t>Единый Бог существует в трех Ипостасях (Лицах): Отец, Сын и Святой Дух. </a:t>
            </a:r>
          </a:p>
          <a:p>
            <a:pPr>
              <a:spcBef>
                <a:spcPct val="0"/>
              </a:spcBef>
            </a:pPr>
            <a:r>
              <a:rPr lang="ru-RU" smtClean="0"/>
              <a:t>Внутри Святой Троицы реализуется вся полнота любви.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E2FC98-D73E-4F3A-9A96-36E1B1970B0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 </a:t>
            </a:r>
            <a:r>
              <a:rPr lang="ru-RU" smtClean="0"/>
              <a:t>В центре Новозаветного благовестия лежит тайна воплощения Сына Божия. Первозданный Адам не сумел выполнить поставленную перед ним задачу - путем духовно-нравственного совершенствования достичь обожения и привести к Богу видимый мир. Но все то, чего не сумел исполнить первый человек, выполнил за него воплотившийся Бог - Слово, ставшее плотью, - Господь Иисус Христос. Он Сам прошел тот путь к человеку, по которому человек должен был идти к Нему. И если для человека это был путь восхождения, то для Бога - путь смиренного снисхождения (</a:t>
            </a:r>
            <a:r>
              <a:rPr lang="ru-RU" i="1" smtClean="0"/>
              <a:t>kenosis</a:t>
            </a:r>
            <a:r>
              <a:rPr lang="ru-RU" smtClean="0"/>
              <a:t>).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914F1C-DDFE-4919-B24F-2AD730FC73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Боговоплощение. Cur Deus homo? Почему Бог стал человеком? 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Для исцеления человека нужно было соединение с ним самого Бога. Ведь только в Богопричастности человек становится здоровым. Чтобы исцелить поврежденную человеческую природу изнутри, </a:t>
            </a:r>
            <a:r>
              <a:rPr lang="ru-RU" u="sng" smtClean="0"/>
              <a:t>Бог должен был получить доступ к ней.</a:t>
            </a:r>
            <a:r>
              <a:rPr lang="ru-RU" smtClean="0"/>
              <a:t> «Слово стало плотью», чтобы человеческая жизнь могла вливаться в жизнь Божественную, могла с ней сообщаться.</a:t>
            </a:r>
          </a:p>
        </p:txBody>
      </p:sp>
      <p:sp>
        <p:nvSpPr>
          <p:cNvPr id="993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E9678-5A02-408F-85B0-D14948D604E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Однако</a:t>
            </a:r>
            <a:r>
              <a:rPr lang="ru-RU" b="1" smtClean="0"/>
              <a:t> зачем Богу надо было распинаться на Кресте?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Бог пришел разрушить царство смерти и Диавола. Смерть – это пустота, небытие. Поэтому смерть нельзя просто прогнать. </a:t>
            </a:r>
            <a:r>
              <a:rPr lang="ru-RU" u="sng" smtClean="0"/>
              <a:t>Смерть можно только заполнить изнутри</a:t>
            </a:r>
            <a:r>
              <a:rPr lang="ru-RU" smtClean="0"/>
              <a:t>. Разрушение жизни нельзя преодолеть ничем иным, кроме как созиданием. Для того, чтобы войти в эту пустоту и изнутри заполнить ее, Бог принимает человеческий облик. Сатана не узнал тайну Христа – тайну Сына Божьего, ставшего человеком. Он считал Его просто праведником, святым, пророком, и полагал, что, как любой сын Адама, Христос подвластен смерти. </a:t>
            </a:r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6AA55D-A6B7-4F7C-814F-7F6316C5837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 вот, в ту минуту, когда силы смерти возликовали, что им удалось победить Христа, предвкушая встречу с очередной человеческой душой в аду, они встретились с силой Самого Бога. И эта божественная молния, низойдя в ад, начинает разворачиваться там и разносит весь адский склеп.</a:t>
            </a:r>
          </a:p>
          <a:p>
            <a:pPr>
              <a:spcBef>
                <a:spcPct val="0"/>
              </a:spcBef>
            </a:pPr>
            <a:r>
              <a:rPr lang="ru-RU" smtClean="0"/>
              <a:t>Тело Христа стало отравой для смерти, проглотившей Его – и ад «изблевал всех». Ад не смог больше удерживать в себе праведников, проглоченных им ранее.</a:t>
            </a:r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18BB8A-41B6-43FE-9CA4-BC246564799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Христос распинает на Кресте больную человеческую плоть и воскресает новой плотью, преображенной, обладающей уже другими свойствами, отчасти такими свойствами обладало тело Адама до грехопадения,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EB561E-DE2F-4380-9BDF-DBE80A76D55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но тело Воскресшего Христа совершеннее, он возносит его «одесную Бога», а значит, человеческое естество способно будет вновь существовать рядом с Богом.</a:t>
            </a:r>
          </a:p>
          <a:p>
            <a:pPr>
              <a:spcBef>
                <a:spcPct val="0"/>
              </a:spcBef>
            </a:pPr>
            <a:r>
              <a:rPr lang="ru-RU" smtClean="0"/>
              <a:t>Бог в себя принимает человеческую плоть, освящает её Своим Божеством и таким образом исцеляет. </a:t>
            </a:r>
          </a:p>
          <a:p>
            <a:pPr>
              <a:spcBef>
                <a:spcPct val="0"/>
              </a:spcBef>
            </a:pPr>
            <a:r>
              <a:rPr lang="ru-RU" baseline="30000" smtClean="0"/>
              <a:t>Свт Василий Великий</a:t>
            </a:r>
            <a:r>
              <a:rPr lang="ru-RU" smtClean="0"/>
              <a:t> </a:t>
            </a:r>
            <a:r>
              <a:rPr lang="ru-RU" i="1" smtClean="0"/>
              <a:t>Христос приходит для того, чтобы, подобно опытному врачу, связать воедино распавшуюся человеческую природу</a:t>
            </a:r>
            <a:r>
              <a:rPr lang="ru-RU" smtClean="0"/>
              <a:t>. </a:t>
            </a:r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8D114F-865F-4FA9-8274-9720FF7DDA2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Итак, Христос совершил наше спасение, но как каждый из нас может быть к этому причастен? Означает ли это, что теперь автоматически все люди смогут войти в Царство Божие? </a:t>
            </a:r>
          </a:p>
          <a:p>
            <a:pPr>
              <a:spcBef>
                <a:spcPct val="0"/>
              </a:spcBef>
            </a:pPr>
            <a:r>
              <a:rPr lang="ru-RU" smtClean="0"/>
              <a:t>Да, возможность такая теперь есть у каждого ("</a:t>
            </a:r>
            <a:r>
              <a:rPr lang="ru-RU" i="1" smtClean="0"/>
              <a:t>кто будет веровать и крестится, спасен будет</a:t>
            </a:r>
            <a:r>
              <a:rPr lang="ru-RU" smtClean="0"/>
              <a:t>" </a:t>
            </a:r>
            <a:r>
              <a:rPr lang="ru-RU" baseline="30000" smtClean="0"/>
              <a:t>Мк 16:16</a:t>
            </a:r>
            <a:r>
              <a:rPr lang="ru-RU" smtClean="0"/>
              <a:t>), </a:t>
            </a:r>
          </a:p>
          <a:p>
            <a:pPr>
              <a:spcBef>
                <a:spcPct val="0"/>
              </a:spcBef>
            </a:pPr>
            <a:r>
              <a:rPr lang="ru-RU" smtClean="0"/>
              <a:t>но мы помним, что Бог не нарушает ничьей свободы. Войдут лишь те, кто искренне к этому стремятся. Того, кто в этой жизни обходился без Бога, кто заглушил в себе жажду Бога, кто не готовился к вечной жизни с Богом, насильно поместить в этот новый Рай невозможно.</a:t>
            </a:r>
          </a:p>
          <a:p>
            <a:pPr>
              <a:spcBef>
                <a:spcPct val="0"/>
              </a:spcBef>
            </a:pPr>
            <a:r>
              <a:rPr lang="ru-RU" i="1" smtClean="0"/>
              <a:t>"Бог становится бессильным перед человеческой свободой" </a:t>
            </a:r>
            <a:r>
              <a:rPr lang="ru-RU" i="1" baseline="30000" smtClean="0"/>
              <a:t>Владимир Лосский</a:t>
            </a:r>
            <a:r>
              <a:rPr lang="ru-RU" i="1" smtClean="0"/>
              <a:t>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… </a:t>
            </a:r>
            <a:r>
              <a:rPr lang="ru-RU" b="1" smtClean="0"/>
              <a:t>Все может Бог, кроме одного: спасти человека, который сам того не желает.</a:t>
            </a: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2822E-F91C-40A3-B958-9BD015F077D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Соответственно смогут обитать в Раю те, кто подготовит себя к жизни в новом качестве, причем подготовит всего себя, все свое трехсоставное существо – тело-дух-душу. Такой человек сможет существовать в Раю и не только потому, что настроит свою душу и дух на общение с Богом, но и сможет физически находиться в этом новом преображенном пространстве.</a:t>
            </a:r>
          </a:p>
          <a:p>
            <a:pPr>
              <a:spcBef>
                <a:spcPct val="0"/>
              </a:spcBef>
            </a:pPr>
            <a:r>
              <a:rPr lang="ru-RU" smtClean="0"/>
              <a:t> </a:t>
            </a:r>
          </a:p>
        </p:txBody>
      </p:sp>
      <p:sp>
        <p:nvSpPr>
          <p:cNvPr id="1116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8A9D16-3F39-48E2-8FC5-4E30435F8C9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Православие исповедует целостный взгляд на человека. Православие утверждает, что всё, что есть в человеке, должно войти в Царствие Божие, всё должно быть увековечено, обожено, навсегда соединено с Богом. </a:t>
            </a:r>
          </a:p>
          <a:p>
            <a:pPr>
              <a:spcBef>
                <a:spcPct val="0"/>
              </a:spcBef>
            </a:pPr>
            <a:r>
              <a:rPr lang="ru-RU" smtClean="0"/>
              <a:t>Наше нынешнее естество не может быть увековечено. В нас всё больно: тело болеет и умирает, душа тянется к греховным развлечениям, а дух вообще подавлен, и лишь изредка дает о себе знать каким-то необъяснимым душевным дискомфортом. 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36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58A29C-9D0B-4AA6-8D06-EC71ECA103C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Христос, Который есть Врач душ и телес наших, лечит нас различными средствами.</a:t>
            </a:r>
          </a:p>
          <a:p>
            <a:pPr>
              <a:spcBef>
                <a:spcPct val="0"/>
              </a:spcBef>
            </a:pPr>
            <a:r>
              <a:rPr lang="ru-RU" smtClean="0"/>
              <a:t>Больной наш ум Христос лечит, выпрямляет Своим непогрешимым Божественным учением.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3B9665-0895-4E2E-8770-E27C1CD940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Тайна Троицы. Троичные аналогии в окружающем мире.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Св. равноапостольный Кирилл, просветитель славян пытается объяснить тайну Троицы, используя образ Солнца. В солнце мы видим круг, свет и тепло, исходящие от него. Круг, как символ бесконечности, являет образ Бога Отца. От раскаленного круга постоянно исходит свет, как Сын постоянно рождается от Отца. Свет – это образ Сына Божия, Иисуса Христа, просветившего мир светом Своего учения. Тепло, исходящее от круга – это Св. Дух, исходящий от Отца и животворящий всю Вселенную. Ни одна из составляющих не может существовать сама по себе.  </a:t>
            </a:r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467E3E-4911-4956-A9A5-025BC2071D5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Тело же наше надо лечить телесным способом. И поэтому Господь и дает нам Свое Тело, чтобы исцелить наше тело, чтобы приучить его жить в Божественной среде, в Божественном наполнении: </a:t>
            </a:r>
          </a:p>
          <a:p>
            <a:pPr>
              <a:spcBef>
                <a:spcPct val="0"/>
              </a:spcBef>
            </a:pPr>
            <a:r>
              <a:rPr lang="ru-RU" i="1" smtClean="0"/>
              <a:t>Иисус взял хлеб и, благословив, преломил и, раздавая ученикам, сказал: приимите, ядите: сие есть Тело Мое. И, взяв чашу и благодарив, подал им и сказал: пейте из нее все, ибо сие есть Кровь Моя Нового Завета, за многих изливаемая во оставление грехов</a:t>
            </a:r>
            <a:r>
              <a:rPr lang="ru-RU" smtClean="0"/>
              <a:t> </a:t>
            </a:r>
            <a:r>
              <a:rPr lang="ru-RU" baseline="30000" smtClean="0"/>
              <a:t>Мф 26:26–28</a:t>
            </a:r>
            <a:r>
              <a:rPr lang="ru-RU" smtClean="0"/>
              <a:t>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EA6A8D-844F-4B0A-B6D8-A3F9FE84F58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Вот это и делает с нами Христос: Он усваивает Себе все наше человеческое естество со всеми нашими болячками, которые появились в нас после грехопадения (утомляемость, доступность голоду, скорбям, страх смерти…), в Себе их исцеляет и уже исцеленное и воскресшее, преображенное человеческое естество Свое дает нам для исцеления нашей телесности.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A85D91-B85B-43FE-890A-DF52C0178A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Во Христе достигается цель существования человека - приобщение к Богу, соединение с Богом, обожение. </a:t>
            </a:r>
          </a:p>
          <a:p>
            <a:pPr>
              <a:spcBef>
                <a:spcPct val="0"/>
              </a:spcBef>
            </a:pPr>
            <a:r>
              <a:rPr lang="ru-RU" i="1" smtClean="0"/>
              <a:t>"Сын Божий становится Сыном человеческим, чтобы сын человеческий стал сыном Божьим," </a:t>
            </a:r>
            <a:r>
              <a:rPr lang="ru-RU" i="1" baseline="30000" smtClean="0"/>
              <a:t>свщнмчнк Ириней Лионский</a:t>
            </a:r>
            <a:r>
              <a:rPr lang="ru-RU" i="1" smtClean="0"/>
              <a:t>. "Он вочеловечился, чтобы мы обожились." </a:t>
            </a:r>
            <a:r>
              <a:rPr lang="ru-RU" i="1" baseline="30000" smtClean="0"/>
              <a:t>свтль Афанасий Великий</a:t>
            </a: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1A2A6F-4483-4178-848F-F23476D3DA6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Источники:</a:t>
            </a:r>
          </a:p>
          <a:p>
            <a:pPr>
              <a:spcBef>
                <a:spcPct val="0"/>
              </a:spcBef>
            </a:pPr>
            <a:r>
              <a:rPr lang="ru-RU" smtClean="0"/>
              <a:t>Таинство веры. </a:t>
            </a:r>
            <a:r>
              <a:rPr lang="ru-RU" i="1" smtClean="0"/>
              <a:t>Епископ Илларион (Алфеев)</a:t>
            </a:r>
            <a:endParaRPr lang="ru-RU" b="1" smtClean="0"/>
          </a:p>
          <a:p>
            <a:pPr>
              <a:spcBef>
                <a:spcPct val="0"/>
              </a:spcBef>
            </a:pPr>
            <a:r>
              <a:rPr lang="ru-RU" i="1" smtClean="0"/>
              <a:t>Диакон Андрей Кураев</a:t>
            </a:r>
            <a:r>
              <a:rPr lang="ru-RU" smtClean="0"/>
              <a:t> Дары и анафемы. Что христианство принесло в мир. </a:t>
            </a:r>
            <a:endParaRPr lang="ru-RU" b="1" smtClean="0"/>
          </a:p>
          <a:p>
            <a:pPr>
              <a:spcBef>
                <a:spcPct val="0"/>
              </a:spcBef>
            </a:pPr>
            <a:r>
              <a:rPr lang="ru-RU" i="1" smtClean="0"/>
              <a:t>Диакон Андрей Кураев</a:t>
            </a:r>
            <a:r>
              <a:rPr lang="ru-RU" smtClean="0"/>
              <a:t> Причастие – радостная весть для плоти</a:t>
            </a:r>
            <a:endParaRPr lang="ru-RU" b="1" smtClean="0"/>
          </a:p>
          <a:p>
            <a:pPr>
              <a:spcBef>
                <a:spcPct val="0"/>
              </a:spcBef>
            </a:pPr>
            <a:r>
              <a:rPr lang="ru-RU" i="1" smtClean="0"/>
              <a:t>Диакон Андрей Кураев</a:t>
            </a:r>
            <a:r>
              <a:rPr lang="ru-RU" smtClean="0"/>
              <a:t> Сатанизм для интеллигенции. Таинство искупления</a:t>
            </a:r>
            <a:r>
              <a:rPr lang="ru-RU" i="1" smtClean="0"/>
              <a:t>.</a:t>
            </a:r>
            <a:r>
              <a:rPr lang="ru-RU" smtClean="0"/>
              <a:t> </a:t>
            </a:r>
            <a:endParaRPr lang="ru-RU" b="1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CD99ED-676E-43F6-BA8A-4AF9370393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Другой образ Троицы являет сам человек. </a:t>
            </a:r>
            <a:r>
              <a:rPr lang="ru-RU" u="sng" smtClean="0"/>
              <a:t>Человек -  триединство духа, души, тела</a:t>
            </a:r>
            <a:r>
              <a:rPr lang="ru-RU" smtClean="0"/>
              <a:t>.</a:t>
            </a:r>
          </a:p>
          <a:p>
            <a:pPr>
              <a:spcBef>
                <a:spcPct val="0"/>
              </a:spcBef>
            </a:pPr>
            <a:r>
              <a:rPr lang="ru-RU" smtClean="0"/>
              <a:t>Тело имеет потребность в пище, в кислороде. Душа – в музыке, в чтении книг. Но есть еще одна составляющая, которая проявляет себя в том, что человек всегда неудовлетворен, если даже он не испытывает недостатка в еде, комфорте и развлечениях. Эта неудовлетворенность оттого, что остается ненасыщенной третья часть нашего естества – дух, который жаждет Бога. </a:t>
            </a:r>
          </a:p>
          <a:p>
            <a:pPr>
              <a:spcBef>
                <a:spcPct val="0"/>
              </a:spcBef>
            </a:pPr>
            <a:r>
              <a:rPr lang="ru-RU" smtClean="0"/>
              <a:t>Дух-душа-тело взаимосвязаны в человеке и не существуют одно без другого. После смерти душа отделяется от тела, но, по христианскому вероучению, в момент всеобщего воскресения души вновь соединятся с телами и только тогда человек возвращается в свое нормальное состояние – состояние триединства тела, души и духа.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000027-15CE-430F-883A-6D991D58C1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Бог Творец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i="1" smtClean="0"/>
              <a:t>Второе следствие</a:t>
            </a:r>
            <a:r>
              <a:rPr lang="ru-RU" smtClean="0"/>
              <a:t> из утверждения «Бог есть Любовь» - сотворение Богом мира.</a:t>
            </a:r>
          </a:p>
          <a:p>
            <a:pPr>
              <a:spcBef>
                <a:spcPct val="0"/>
              </a:spcBef>
            </a:pPr>
            <a:r>
              <a:rPr lang="ru-RU" smtClean="0"/>
              <a:t>По какой причине Бог сотворил мир? - "по преизбытку любви и благости". Каждому человеку наверняка знакомо состояние, когда нас переполняет радость, в этот момент мы всех любим, всех прощаем и хотим со всеми поделиться этой радостью, которая выплескивается из нас. Бог, постоянно находящийся в таком всеблаженном состоянии, захотел, чтобы еще что-то или кто-то разделил с Ним блаженство, стал причастным Его любви.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F8D3D9-3A4E-4D95-A4EF-239E98A6151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творении участвовали все три Лица Святой Троицы: </a:t>
            </a:r>
          </a:p>
          <a:p>
            <a:pPr>
              <a:spcBef>
                <a:spcPct val="0"/>
              </a:spcBef>
            </a:pPr>
            <a:r>
              <a:rPr lang="ru-RU" smtClean="0"/>
              <a:t>Отцу принадлежит роль Первопричины всего. </a:t>
            </a:r>
          </a:p>
          <a:p>
            <a:pPr>
              <a:spcBef>
                <a:spcPct val="0"/>
              </a:spcBef>
            </a:pPr>
            <a:r>
              <a:rPr lang="ru-RU" smtClean="0"/>
              <a:t>Сыну принадлежит роль творческого орудия, Бог Все творит Словом, Премудростью, и эти имена принято относить второму Лицу Троицы – Сыну Божию.</a:t>
            </a:r>
          </a:p>
          <a:p>
            <a:pPr>
              <a:spcBef>
                <a:spcPct val="0"/>
              </a:spcBef>
            </a:pPr>
            <a:r>
              <a:rPr lang="ru-RU" smtClean="0"/>
              <a:t>Святой Дух довершает, то есть доводит до совершенства, все созданное.</a:t>
            </a:r>
          </a:p>
          <a:p>
            <a:pPr>
              <a:spcBef>
                <a:spcPct val="0"/>
              </a:spcBef>
            </a:pPr>
            <a:r>
              <a:rPr lang="ru-RU" smtClean="0"/>
              <a:t>"Отец есть предначинательная причина всего существующего, Сын - причина созидательная, Дух Святой - причина совершительная, так что волею Отца все существует, действием Сына все приводится в бытие, присутствием Духа все совершается." </a:t>
            </a:r>
            <a:r>
              <a:rPr lang="ru-RU" baseline="30000" smtClean="0"/>
              <a:t>свт Василий Великий</a:t>
            </a: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0C0D2E-1E89-4BC4-9B5E-62A6D498A62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Бог – Абсолютное Добро. Происхождение зла.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Еще одно качество Бога – это Абсолютное Добро. Откуда же появилось зло?</a:t>
            </a:r>
          </a:p>
          <a:p>
            <a:pPr>
              <a:spcBef>
                <a:spcPct val="0"/>
              </a:spcBef>
            </a:pPr>
            <a:r>
              <a:rPr lang="ru-RU" smtClean="0"/>
              <a:t>Св. Предание доносит до нас историю о том, что прежде видимого мира, Бог творит мир невидимый, ангельский. Он создает мир разумных бесплотных существ, служебных духов, назначение которых – посредничество между Богом и миром материальным. Но один Ангел Люцифер, что значит «Светоносный», возгордился и пожелал стать равным Богу. Он восстал против Творца и увлек за собой часть ангелов. Тогда один из Архангелов – Михаил, чье имя означает «Кто как Бог?», «Кто может быть равен Богу?» возглавил Ангельское воинство и изгнал богоотступника Люцифера из ангельского мира в место, которое Бог вынужден был сотворить специально для тех, кто не захотел находиться с Ним рядом - </a:t>
            </a:r>
            <a:r>
              <a:rPr lang="ru-RU" b="1" smtClean="0"/>
              <a:t>ад</a:t>
            </a:r>
            <a:r>
              <a:rPr lang="ru-RU" smtClean="0"/>
              <a:t>. Впоследствии в это место, которое изначально предназначалось для падших ангелов, будут отправляться и отпавшие от Бога люди. </a:t>
            </a:r>
          </a:p>
          <a:p>
            <a:pPr>
              <a:spcBef>
                <a:spcPct val="0"/>
              </a:spcBef>
            </a:pPr>
            <a:r>
              <a:rPr lang="ru-RU" smtClean="0"/>
              <a:t>Так появляется зло. С этого момента Вселенная становится ареной конфликта двух полярных (хотя и неравных между собой) начал: доброго, Божественного и злого, демонического.</a:t>
            </a:r>
          </a:p>
          <a:p>
            <a:pPr>
              <a:spcBef>
                <a:spcPct val="0"/>
              </a:spcBef>
            </a:pPr>
            <a:r>
              <a:rPr lang="ru-RU" smtClean="0"/>
              <a:t>Люцифер с тех пор именуется Сатаной (что значит «противящийся») или Диаволом («клеветником»), падшие духи – «бесами», а Архангел Михаил почитается как главный борец с силами зла. 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C61A61-CB8F-498B-BD73-2E13A8D02E9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AB26A-B27E-4B67-A740-5BD9E46A91D0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AD9D-D73E-4451-BC1F-FC53972FD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58073-909E-46CF-8F31-526039250F45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EE74D-7A31-45BD-9C34-F5E3D3890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BFF8-F9A3-43B7-A950-EBD3C8C4D47D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6467-0432-41D2-80ED-D32A09C23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D1F42-81AB-4F16-B801-CB0368ADDA7D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FE50-DA9C-4E8F-B519-739D31E6A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168E0-C6C0-4FD8-BC56-E713ABE4F259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94654-F6F2-4D00-AD7D-71430220B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DB40B-7573-4D41-8AD5-E72F2EFC4DA5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61BC-F01C-4981-BDF4-332D57FFE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F8086-FE37-4A96-A36C-C85387D059B2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6F44D-0C5B-40BD-8ECE-4D3697358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45E17-8AA9-48C2-9D73-85E43DED6020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B61CC-D604-41C4-B59B-DAE50834A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54B82-7BEF-4AFE-B198-9A593E4D5829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DFFD-D46C-42DB-B6AB-2AFB14810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FC4E1-F990-4C0C-94D9-77DC197BB5D8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066B-088D-4215-8D44-4D070FD39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1A702-902B-47FF-90BC-DDF68E539D38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14C21-51C9-4D6E-9305-70ECE9D70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E15576-BB3C-4CF5-91D7-6122BCD67B2C}" type="datetimeFigureOut">
              <a:rPr lang="ru-RU"/>
              <a:pPr>
                <a:defRPr/>
              </a:pPr>
              <a:t>01.03.2013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B46183-84B8-4E2D-B6BC-4981D51C5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549275"/>
            <a:ext cx="8569325" cy="36004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 БОГЕ </a:t>
            </a:r>
            <a:b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о СПАСЕНИИ</a:t>
            </a:r>
            <a:r>
              <a:rPr lang="ru-RU" sz="5400" b="1" cap="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 sz="5400" b="1" cap="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54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для начинающих</a:t>
            </a:r>
            <a:endParaRPr lang="ru-RU" sz="54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4581525"/>
            <a:ext cx="8496300" cy="18002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Краткий Катехизис.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Материал для </a:t>
            </a:r>
            <a:r>
              <a:rPr lang="ru-RU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огласительных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бесед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7778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 творении участвует вся Троица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268413"/>
            <a:ext cx="3600450" cy="4464050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/>
              <a:t>Отцу</a:t>
            </a:r>
            <a:r>
              <a:rPr lang="ru-RU" sz="4500" dirty="0" smtClean="0"/>
              <a:t> принадлежит роль Первопричины всего.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/>
              <a:t>Сыну</a:t>
            </a:r>
            <a:r>
              <a:rPr lang="ru-RU" sz="4500" dirty="0" smtClean="0"/>
              <a:t> принадлежит роль творческого орудия, (Бог Все творит Словом, Премудростью).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500" b="1" dirty="0" smtClean="0"/>
              <a:t>Святой Дух </a:t>
            </a:r>
            <a:r>
              <a:rPr lang="ru-RU" sz="4500" dirty="0" smtClean="0"/>
              <a:t>довершает, т. е. доводит до совершенства все созданное.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0723" name="Содержимое 10" descr="Vasnetsov_Fatherhood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0590" t="4565" r="3822" b="8694"/>
          <a:stretch>
            <a:fillRect/>
          </a:stretch>
        </p:blipFill>
        <p:spPr>
          <a:xfrm>
            <a:off x="3635375" y="1268413"/>
            <a:ext cx="5211763" cy="3960812"/>
          </a:xfrm>
        </p:spPr>
      </p:pic>
      <p:sp>
        <p:nvSpPr>
          <p:cNvPr id="12" name="TextBox 11"/>
          <p:cNvSpPr txBox="1"/>
          <p:nvPr/>
        </p:nvSpPr>
        <p:spPr>
          <a:xfrm>
            <a:off x="1692275" y="5373688"/>
            <a:ext cx="7200900" cy="12620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«…волею Отца все существует,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действием Сына все приводится в бытие,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присутствием Духа все совершается» </a:t>
            </a:r>
            <a:r>
              <a:rPr lang="ru-RU" sz="2800" baseline="30000" dirty="0"/>
              <a:t>Василий Великий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Бог – Абсолютное Добро. </a:t>
            </a:r>
            <a:br>
              <a:rPr lang="ru-RU" b="1" dirty="0" smtClean="0"/>
            </a:br>
            <a:r>
              <a:rPr lang="ru-RU" dirty="0" smtClean="0"/>
              <a:t>Откуда же появилось зло?</a:t>
            </a:r>
            <a:endParaRPr lang="ru-RU" dirty="0"/>
          </a:p>
        </p:txBody>
      </p:sp>
      <p:sp>
        <p:nvSpPr>
          <p:cNvPr id="32770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484313"/>
            <a:ext cx="4464050" cy="5113337"/>
          </a:xfrm>
        </p:spPr>
        <p:txBody>
          <a:bodyPr/>
          <a:lstStyle/>
          <a:p>
            <a:pPr algn="just"/>
            <a:r>
              <a:rPr lang="ru-RU" sz="2300" smtClean="0"/>
              <a:t>Ангел Люцифер, («Светоносный») восстал против Творца и увлек за собой часть ангелов. </a:t>
            </a:r>
          </a:p>
          <a:p>
            <a:pPr algn="just"/>
            <a:r>
              <a:rPr lang="ru-RU" sz="2300" smtClean="0"/>
              <a:t> Архангел Михаил, чье имя означает «Кто как Бог?», «Кто может быть равен Богу?» изгнал богоотступника Люцифера из ангельского мира в место, которое Бог вынужден был сотворить специально для тех, кто не захотел находиться с Ним рядом - </a:t>
            </a:r>
            <a:r>
              <a:rPr lang="ru-RU" sz="2300" b="1" smtClean="0"/>
              <a:t>ад</a:t>
            </a:r>
            <a:r>
              <a:rPr lang="ru-RU" sz="2300" smtClean="0"/>
              <a:t>. </a:t>
            </a:r>
          </a:p>
        </p:txBody>
      </p:sp>
      <p:pic>
        <p:nvPicPr>
          <p:cNvPr id="32771" name="Содержимое 4" descr="trier_apocalyps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1700" y="1628775"/>
            <a:ext cx="4160838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2827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Зло не имеет самостоятельной сущности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989138"/>
            <a:ext cx="3960813" cy="431958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Зло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отсутствие добра, как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Тьма =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 света.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916113"/>
            <a:ext cx="4248150" cy="4465637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 smtClean="0"/>
              <a:t>Не будучи ни сущностью, ни бытием, зло становится реальностью в лице бесов или злых людей, делаясь активным разрушительным началом.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Бог зла не сотворил,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28775"/>
            <a:ext cx="3313113" cy="331311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но разумным личностям (ангелам и людям) дана </a:t>
            </a:r>
            <a:r>
              <a:rPr lang="ru-RU" b="1" dirty="0" smtClean="0"/>
              <a:t>свобода,</a:t>
            </a:r>
            <a:r>
              <a:rPr lang="ru-RU" dirty="0" smtClean="0"/>
              <a:t> которую они могут направлять против Бога и тем порождать зло.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6867" name="Содержимое 4" descr="www-St-Takla-org--Job-and-his-three-friends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10000" contrast="30000"/>
          </a:blip>
          <a:srcRect/>
          <a:stretch>
            <a:fillRect/>
          </a:stretch>
        </p:blipFill>
        <p:spPr>
          <a:xfrm>
            <a:off x="3886200" y="1700213"/>
            <a:ext cx="4940300" cy="3168650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50825" y="5300663"/>
            <a:ext cx="8642350" cy="13049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/>
                </a:solidFill>
              </a:rPr>
              <a:t>Бог по неисповедимым путям Своего Промысла в педагогических или иных целях иногда попускает </a:t>
            </a:r>
            <a:r>
              <a:rPr lang="ru-RU" sz="2800" b="1" dirty="0">
                <a:solidFill>
                  <a:schemeClr val="tx1"/>
                </a:solidFill>
              </a:rPr>
              <a:t>зло в качестве орудия исправления </a:t>
            </a:r>
            <a:r>
              <a:rPr lang="ru-RU" sz="2800" dirty="0">
                <a:solidFill>
                  <a:schemeClr val="tx1"/>
                </a:solidFill>
              </a:rPr>
              <a:t>разумных существ.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Сотворение Вселенной</a:t>
            </a:r>
            <a:endParaRPr lang="ru-RU" dirty="0"/>
          </a:p>
        </p:txBody>
      </p:sp>
      <p:sp>
        <p:nvSpPr>
          <p:cNvPr id="38914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033838" cy="4852988"/>
          </a:xfrm>
        </p:spPr>
        <p:txBody>
          <a:bodyPr/>
          <a:lstStyle/>
          <a:p>
            <a:r>
              <a:rPr lang="ru-RU" sz="3200" smtClean="0"/>
              <a:t>Задача Библии - рассказать в первую очередь </a:t>
            </a:r>
            <a:r>
              <a:rPr lang="ru-RU" sz="3200" smtClean="0">
                <a:solidFill>
                  <a:srgbClr val="C00000"/>
                </a:solidFill>
              </a:rPr>
              <a:t>не</a:t>
            </a:r>
            <a:r>
              <a:rPr lang="ru-RU" sz="3200" smtClean="0"/>
              <a:t> </a:t>
            </a:r>
            <a:r>
              <a:rPr lang="ru-RU" sz="3200" smtClean="0">
                <a:solidFill>
                  <a:srgbClr val="C00000"/>
                </a:solidFill>
              </a:rPr>
              <a:t>о том, </a:t>
            </a:r>
          </a:p>
          <a:p>
            <a:r>
              <a:rPr lang="ru-RU" sz="4000" b="1" smtClean="0">
                <a:solidFill>
                  <a:srgbClr val="C00000"/>
                </a:solidFill>
              </a:rPr>
              <a:t>как</a:t>
            </a:r>
            <a:r>
              <a:rPr lang="ru-RU" sz="4000" smtClean="0">
                <a:solidFill>
                  <a:srgbClr val="C00000"/>
                </a:solidFill>
              </a:rPr>
              <a:t> </a:t>
            </a:r>
            <a:r>
              <a:rPr lang="ru-RU" sz="4000" smtClean="0"/>
              <a:t>сотворен мир, </a:t>
            </a:r>
          </a:p>
          <a:p>
            <a:r>
              <a:rPr lang="ru-RU" sz="4000" smtClean="0"/>
              <a:t>а </a:t>
            </a:r>
            <a:r>
              <a:rPr lang="ru-RU" sz="4000" b="1" smtClean="0">
                <a:solidFill>
                  <a:srgbClr val="C00000"/>
                </a:solidFill>
              </a:rPr>
              <a:t>зачем</a:t>
            </a:r>
            <a:r>
              <a:rPr lang="ru-RU" sz="4000" smtClean="0"/>
              <a:t> он сотворен.  </a:t>
            </a:r>
          </a:p>
          <a:p>
            <a:endParaRPr lang="ru-RU" smtClean="0"/>
          </a:p>
        </p:txBody>
      </p:sp>
      <p:pic>
        <p:nvPicPr>
          <p:cNvPr id="38915" name="Содержимое 4" descr="1317579649_sotvorenie-mira1-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446" t="16542" r="4904" b="11864"/>
          <a:stretch>
            <a:fillRect/>
          </a:stretch>
        </p:blipFill>
        <p:spPr>
          <a:xfrm>
            <a:off x="4276725" y="1412875"/>
            <a:ext cx="4543425" cy="511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/>
              <a:t>Библия о сотворении мира</a:t>
            </a:r>
            <a:endParaRPr lang="ru-RU" sz="4800" b="1" dirty="0"/>
          </a:p>
        </p:txBody>
      </p:sp>
      <p:sp>
        <p:nvSpPr>
          <p:cNvPr id="40962" name="Содержимое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924425"/>
          </a:xfrm>
        </p:spPr>
        <p:txBody>
          <a:bodyPr/>
          <a:lstStyle/>
          <a:p>
            <a:r>
              <a:rPr lang="ru-RU" sz="4000" smtClean="0"/>
              <a:t>Мир создан Богом </a:t>
            </a:r>
            <a:r>
              <a:rPr lang="ru-RU" sz="4000" i="1" smtClean="0"/>
              <a:t>из ничего</a:t>
            </a:r>
            <a:r>
              <a:rPr lang="ru-RU" sz="4000" smtClean="0"/>
              <a:t>; </a:t>
            </a:r>
          </a:p>
          <a:p>
            <a:r>
              <a:rPr lang="ru-RU" sz="4000" smtClean="0"/>
              <a:t>Вселенная, которая вначале </a:t>
            </a:r>
            <a:r>
              <a:rPr lang="ru-RU" sz="4000" i="1" smtClean="0"/>
              <a:t>«была безвидна и пуста»</a:t>
            </a:r>
            <a:r>
              <a:rPr lang="ru-RU" sz="4000" i="1" baseline="30000" smtClean="0"/>
              <a:t> </a:t>
            </a:r>
            <a:r>
              <a:rPr lang="ru-RU" sz="4000" baseline="30000" smtClean="0"/>
              <a:t>Быт 1:2</a:t>
            </a:r>
            <a:r>
              <a:rPr lang="ru-RU" sz="4000" i="1" baseline="30000" smtClean="0"/>
              <a:t> ;</a:t>
            </a:r>
            <a:endParaRPr lang="ru-RU" sz="4000" smtClean="0"/>
          </a:p>
          <a:p>
            <a:r>
              <a:rPr lang="ru-RU" sz="4000" smtClean="0"/>
              <a:t>постепенно благоустраивается в течение шести творческих периодов;</a:t>
            </a:r>
          </a:p>
          <a:p>
            <a:r>
              <a:rPr lang="ru-RU" sz="4000" smtClean="0"/>
              <a:t>Развитие материального мира идет от простого к сложному; 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 процесс благоустройства вовлекается само творение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28775"/>
            <a:ext cx="4038600" cy="33845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2500" lnSpcReduction="20000"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 smtClean="0"/>
              <a:t>«И сказал Бог: да произрастит земля зелень </a:t>
            </a:r>
            <a:r>
              <a:rPr lang="ru-RU" dirty="0" smtClean="0"/>
              <a:t>...(Быт 1:11)</a:t>
            </a:r>
            <a:endParaRPr lang="ru-RU" baseline="30000" dirty="0" smtClean="0"/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 smtClean="0"/>
              <a:t>И сказал Бог: да произведет вода пресмыкающихся, душу живую; и птицы да полетят над землею, по тверди небесной»</a:t>
            </a:r>
            <a:r>
              <a:rPr lang="ru-RU" dirty="0" smtClean="0"/>
              <a:t>. (Быт 1:20)</a:t>
            </a:r>
            <a:r>
              <a:rPr lang="ru-RU" baseline="30000" dirty="0" smtClean="0"/>
              <a:t>  </a:t>
            </a:r>
          </a:p>
        </p:txBody>
      </p:sp>
      <p:pic>
        <p:nvPicPr>
          <p:cNvPr id="43011" name="Содержимое 6" descr="create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700213"/>
            <a:ext cx="4397375" cy="3255962"/>
          </a:xfrm>
        </p:spPr>
      </p:pic>
      <p:sp>
        <p:nvSpPr>
          <p:cNvPr id="8" name="TextBox 7"/>
          <p:cNvSpPr txBox="1"/>
          <p:nvPr/>
        </p:nvSpPr>
        <p:spPr>
          <a:xfrm>
            <a:off x="250825" y="5229225"/>
            <a:ext cx="8569325" cy="1384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Бог как бы задает Вселенной некую программу развития и устанавливает законы, по которым она будет развиваться;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Библия о сотворении мира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033838" cy="4852988"/>
          </a:xfrm>
        </p:spPr>
        <p:txBody>
          <a:bodyPr rtlCol="0">
            <a:normAutofit lnSpcReduction="10000"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/>
              <a:t>Главный персонаж, которому по замыслу Бога принадлежит основная роль в благоустройстве Вселенной - </a:t>
            </a:r>
            <a:r>
              <a:rPr lang="ru-RU" sz="3600" b="1" dirty="0" smtClean="0"/>
              <a:t>человек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45059" name="Содержимое 6" descr="Monr_00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769" t="9634" r="7692" b="18324"/>
          <a:stretch>
            <a:fillRect/>
          </a:stretch>
        </p:blipFill>
        <p:spPr>
          <a:xfrm>
            <a:off x="4572000" y="1557338"/>
            <a:ext cx="4103688" cy="5016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9937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/>
              <a:t>«Мужчину и женщину сотворил их» </a:t>
            </a:r>
            <a:r>
              <a:rPr lang="ru-RU" sz="4000" baseline="30000" dirty="0" smtClean="0"/>
              <a:t>Быт 1:27</a:t>
            </a:r>
            <a:endParaRPr lang="ru-RU" dirty="0"/>
          </a:p>
        </p:txBody>
      </p:sp>
      <p:pic>
        <p:nvPicPr>
          <p:cNvPr id="11" name="Содержимое 10" descr="y_5131536d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213" y="1412875"/>
            <a:ext cx="7775575" cy="5184775"/>
          </a:xfr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2827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i="1" dirty="0" smtClean="0"/>
              <a:t>«Человек - это животное, получившее повеление стать богом».</a:t>
            </a:r>
            <a:r>
              <a:rPr lang="ru-RU" sz="3600" i="1" baseline="30000" dirty="0" smtClean="0"/>
              <a:t> Св. Василий Великий</a:t>
            </a:r>
            <a:endParaRPr lang="ru-RU" sz="3600" dirty="0"/>
          </a:p>
        </p:txBody>
      </p:sp>
      <p:pic>
        <p:nvPicPr>
          <p:cNvPr id="49154" name="Содержимое 3" descr="__20110305_182900489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19250" y="1700213"/>
            <a:ext cx="5905500" cy="4970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Крестное знамение</a:t>
            </a:r>
            <a:endParaRPr lang="ru-RU" b="1" dirty="0"/>
          </a:p>
        </p:txBody>
      </p:sp>
      <p:pic>
        <p:nvPicPr>
          <p:cNvPr id="15362" name="Содержимое 3" descr="Крестное знамение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412875"/>
            <a:ext cx="2233613" cy="4979988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700338" y="1412875"/>
            <a:ext cx="5986462" cy="4968875"/>
          </a:xfrm>
        </p:spPr>
        <p:txBody>
          <a:bodyPr rtlCol="0">
            <a:normAutofit/>
          </a:bodyPr>
          <a:lstStyle/>
          <a:p>
            <a:pPr marL="514350" indent="-514350" algn="just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sz="3600" dirty="0" smtClean="0"/>
              <a:t>Бог един по существу, но троичен в лицах. 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sz="3600" dirty="0" smtClean="0"/>
              <a:t>Сын Божий Иисус Христос - Богочеловек.</a:t>
            </a:r>
          </a:p>
          <a:p>
            <a:pPr marL="514350" indent="-514350" algn="just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sz="3600" dirty="0" smtClean="0"/>
              <a:t>Наше спасение совершено Крестной Жертвой Сына Божия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549275"/>
            <a:ext cx="3024187" cy="1727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/>
              <a:t>Предвечный Совет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5300663"/>
            <a:ext cx="8713787" cy="1368425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5100" i="1" dirty="0" smtClean="0"/>
              <a:t>«Сотворим человека по образу Нашему и по подобию Нашему, и да владычествуют они... над всею землею».</a:t>
            </a:r>
            <a:r>
              <a:rPr lang="ru-RU" sz="5100" dirty="0" smtClean="0"/>
              <a:t> </a:t>
            </a:r>
            <a:r>
              <a:rPr lang="ru-RU" sz="5100" i="1" dirty="0" smtClean="0"/>
              <a:t>Быт 1:26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1203" name="Содержимое 4" descr="Oldpaint_045_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348038" y="476250"/>
            <a:ext cx="5554662" cy="4810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Образ Бога</a:t>
            </a:r>
            <a:r>
              <a:rPr lang="ru-RU" dirty="0" smtClean="0"/>
              <a:t> </a:t>
            </a:r>
            <a:r>
              <a:rPr lang="ru-RU" b="1" dirty="0" smtClean="0"/>
              <a:t>в человеке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08400" y="4581525"/>
            <a:ext cx="5040313" cy="2049463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i="1" dirty="0" smtClean="0"/>
              <a:t>Разумность</a:t>
            </a:r>
            <a:endParaRPr lang="ru-RU" sz="4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i="1" dirty="0" smtClean="0"/>
              <a:t>Словесность</a:t>
            </a:r>
            <a:endParaRPr lang="ru-RU" sz="4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i="1" dirty="0" smtClean="0"/>
              <a:t>Любовь </a:t>
            </a:r>
            <a:endParaRPr lang="ru-RU" sz="4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i="1" dirty="0" smtClean="0"/>
              <a:t>Творчество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000" b="1" i="1" dirty="0" smtClean="0"/>
              <a:t>Свобода</a:t>
            </a:r>
            <a:endParaRPr lang="ru-RU" sz="4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3251" name="Содержимое 4" descr="creaciondeadan.g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453" t="23228" r="21989" b="42381"/>
          <a:stretch>
            <a:fillRect/>
          </a:stretch>
        </p:blipFill>
        <p:spPr>
          <a:xfrm>
            <a:off x="539750" y="1628775"/>
            <a:ext cx="8066088" cy="266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/>
              <a:t>Образ и подобие Божие</a:t>
            </a:r>
            <a:endParaRPr lang="ru-RU" sz="4800" dirty="0"/>
          </a:p>
        </p:txBody>
      </p:sp>
      <p:sp>
        <p:nvSpPr>
          <p:cNvPr id="55298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endParaRPr lang="ru-RU" sz="4400" smtClean="0"/>
          </a:p>
          <a:p>
            <a:endParaRPr lang="ru-RU" smtClean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3850" y="1700213"/>
            <a:ext cx="8496300" cy="4897437"/>
          </a:xfrm>
          <a:prstGeom prst="horizontalScroll">
            <a:avLst>
              <a:gd name="adj" fmla="val 11568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600" i="1" dirty="0">
                <a:solidFill>
                  <a:schemeClr val="tx1"/>
                </a:solidFill>
              </a:rPr>
              <a:t>«И сказал Бог: сотворим человека </a:t>
            </a:r>
            <a:r>
              <a:rPr lang="ru-RU" sz="3600" b="1" i="1" dirty="0">
                <a:solidFill>
                  <a:schemeClr val="tx1"/>
                </a:solidFill>
              </a:rPr>
              <a:t>по образу Нашему [и] по подобию </a:t>
            </a:r>
            <a:r>
              <a:rPr lang="ru-RU" sz="3600" i="1" dirty="0">
                <a:solidFill>
                  <a:schemeClr val="tx1"/>
                </a:solidFill>
              </a:rPr>
              <a:t>Нашему…</a:t>
            </a:r>
            <a:endParaRPr lang="ru-RU" sz="36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3600" i="1" dirty="0">
                <a:solidFill>
                  <a:schemeClr val="tx1"/>
                </a:solidFill>
              </a:rPr>
              <a:t>И сотворил Бог человека </a:t>
            </a:r>
            <a:r>
              <a:rPr lang="ru-RU" sz="3600" b="1" i="1" dirty="0">
                <a:solidFill>
                  <a:schemeClr val="tx1"/>
                </a:solidFill>
              </a:rPr>
              <a:t>по образу Своему</a:t>
            </a:r>
            <a:r>
              <a:rPr lang="ru-RU" sz="3600" i="1" dirty="0">
                <a:solidFill>
                  <a:schemeClr val="tx1"/>
                </a:solidFill>
              </a:rPr>
              <a:t>, по образу Божию сотворил его…»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solidFill>
                  <a:schemeClr val="tx1"/>
                </a:solidFill>
              </a:rPr>
              <a:t>Быт 1:26-27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3960812" cy="34417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dirty="0" smtClean="0"/>
              <a:t>Человек создан </a:t>
            </a:r>
            <a:r>
              <a:rPr lang="ru-RU" dirty="0" err="1" smtClean="0"/>
              <a:t>бого</a:t>
            </a:r>
            <a:r>
              <a:rPr lang="ru-RU" b="1" dirty="0" err="1" smtClean="0"/>
              <a:t>образ</a:t>
            </a:r>
            <a:r>
              <a:rPr lang="ru-RU" dirty="0" err="1" smtClean="0"/>
              <a:t>ным</a:t>
            </a:r>
            <a:r>
              <a:rPr lang="ru-RU" dirty="0" smtClean="0"/>
              <a:t>, но призван к </a:t>
            </a:r>
            <a:r>
              <a:rPr lang="ru-RU" dirty="0" err="1" smtClean="0"/>
              <a:t>бого</a:t>
            </a:r>
            <a:r>
              <a:rPr lang="ru-RU" b="1" dirty="0" err="1" smtClean="0"/>
              <a:t>подобию</a:t>
            </a:r>
            <a:endParaRPr lang="ru-RU" b="1" dirty="0"/>
          </a:p>
        </p:txBody>
      </p:sp>
      <p:pic>
        <p:nvPicPr>
          <p:cNvPr id="57346" name="Содержимое 3" descr="s01_15_01_0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0850" y="549275"/>
            <a:ext cx="4598988" cy="5759450"/>
          </a:xfrm>
        </p:spPr>
      </p:pic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250825" y="4868863"/>
            <a:ext cx="37449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Calibri" pitchFamily="34" charset="0"/>
              </a:rPr>
              <a:t>Пре</a:t>
            </a:r>
            <a:r>
              <a:rPr lang="ru-RU" sz="3200" b="1" i="1">
                <a:latin typeface="Calibri" pitchFamily="34" charset="0"/>
              </a:rPr>
              <a:t>подоб</a:t>
            </a:r>
            <a:r>
              <a:rPr lang="ru-RU" sz="3200" i="1">
                <a:latin typeface="Calibri" pitchFamily="34" charset="0"/>
              </a:rPr>
              <a:t>ный – уподобившийся Богу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2827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Зачем Бог создал того, кто может воспротивиться Ему?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844675"/>
            <a:ext cx="8642350" cy="4679950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400" dirty="0" smtClean="0"/>
              <a:t>Несмотря на вероятность появления отклонений всегда </a:t>
            </a:r>
            <a:r>
              <a:rPr lang="ru-RU" sz="4400" b="1" dirty="0" smtClean="0"/>
              <a:t>избыток любви рождает новую жизнь</a:t>
            </a:r>
            <a:r>
              <a:rPr lang="ru-RU" sz="4400" dirty="0" smtClean="0"/>
              <a:t>.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400" dirty="0" smtClean="0"/>
              <a:t>Бытие всегда лучше, чем небытие, также как добро лучше, чем зло, а свет лучше, чем тьма</a:t>
            </a:r>
            <a:r>
              <a:rPr lang="ru-RU" sz="36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8509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Цена решения: "Сотворим по образу..."</a:t>
            </a:r>
            <a:endParaRPr lang="ru-RU" sz="3600" dirty="0"/>
          </a:p>
        </p:txBody>
      </p:sp>
      <p:sp>
        <p:nvSpPr>
          <p:cNvPr id="61442" name="Содержимое 4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244975" cy="5183187"/>
          </a:xfrm>
        </p:spPr>
        <p:txBody>
          <a:bodyPr/>
          <a:lstStyle/>
          <a:p>
            <a:pPr algn="just"/>
            <a:r>
              <a:rPr lang="ru-RU" smtClean="0"/>
              <a:t>Принимая решение о создании человека - "создадим человека" - Бог принимает решение и о Своем Кресте. </a:t>
            </a:r>
          </a:p>
          <a:p>
            <a:pPr algn="just"/>
            <a:r>
              <a:rPr lang="ru-RU" smtClean="0"/>
              <a:t>Бог есть любовь, а любовь раскрывает себя перед любимым, жертвует собой, в ней всегда есть крестный оттенок.</a:t>
            </a:r>
          </a:p>
        </p:txBody>
      </p:sp>
      <p:pic>
        <p:nvPicPr>
          <p:cNvPr id="61443" name="Содержимое 6" descr="Троица Рублева0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268413"/>
            <a:ext cx="4352925" cy="5422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8509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Цена решения: "Сотворим по образу..."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032250" cy="5183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"Создадим человека" - и отныне Божественная воля всегда будет покоряться блужданиям, уклонениям, даже бунтам воли человеческой, чтобы привести ее к свободному соединению... </a:t>
            </a:r>
            <a:endParaRPr lang="ru-RU" dirty="0"/>
          </a:p>
        </p:txBody>
      </p:sp>
      <p:pic>
        <p:nvPicPr>
          <p:cNvPr id="63491" name="Содержимое 6" descr="Троица Рублева0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268413"/>
            <a:ext cx="4352925" cy="5422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7064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/>
              <a:t>Жизнь первых людей до грехопадения.</a:t>
            </a:r>
            <a:endParaRPr lang="ru-RU" sz="3600" dirty="0"/>
          </a:p>
        </p:txBody>
      </p:sp>
      <p:sp>
        <p:nvSpPr>
          <p:cNvPr id="65538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3097213" cy="5040312"/>
          </a:xfrm>
        </p:spPr>
        <p:txBody>
          <a:bodyPr/>
          <a:lstStyle/>
          <a:p>
            <a:r>
              <a:rPr lang="ru-RU" smtClean="0"/>
              <a:t>«И насадил Господь Бог рай в Едеме на востоке, и поместил там человека, которого создал» Быт 2:8</a:t>
            </a:r>
          </a:p>
        </p:txBody>
      </p:sp>
      <p:pic>
        <p:nvPicPr>
          <p:cNvPr id="65539" name="Содержимое 4" descr="55348253_1266489436_NesterovAdam_i_Eva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19475" y="1196975"/>
            <a:ext cx="5407025" cy="5407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7064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/>
              <a:t>Жизнь первых людей до грехопадения.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5373688"/>
            <a:ext cx="8713788" cy="1223962"/>
          </a:xfrm>
        </p:spPr>
        <p:txBody>
          <a:bodyPr rtlCol="0">
            <a:normAutofit fontScale="77500" lnSpcReduction="2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«И благословил их Бог, и сказал им Бог: плодитесь и размножайтесь, и наполняйте землю, и обладайте ею, и владычествуйте над рыбами морскими и над птицами небесными, и над всяким животным, пресмыкающимся по земле». Быт 1:28</a:t>
            </a:r>
            <a:endParaRPr lang="ru-RU" dirty="0"/>
          </a:p>
        </p:txBody>
      </p:sp>
      <p:pic>
        <p:nvPicPr>
          <p:cNvPr id="67587" name="Содержимое 6" descr="Васнецов Блаженство Рая.jpg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BFCF6"/>
              </a:clrFrom>
              <a:clrTo>
                <a:srgbClr val="FBFCF6">
                  <a:alpha val="0"/>
                </a:srgbClr>
              </a:clrTo>
            </a:clrChange>
          </a:blip>
          <a:srcRect b="3391"/>
          <a:stretch>
            <a:fillRect/>
          </a:stretch>
        </p:blipFill>
        <p:spPr>
          <a:xfrm>
            <a:off x="1476375" y="1052513"/>
            <a:ext cx="6313488" cy="4248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496300" cy="9223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Адам нарекает имена животным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298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Познает смысл, сокровенный логос каждого живого существа.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Имя - осмысление бытия, проникновение в сущность вещей.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Бог как бы призывает к </a:t>
            </a:r>
            <a:r>
              <a:rPr lang="ru-RU" i="1" dirty="0" err="1" smtClean="0"/>
              <a:t>со</a:t>
            </a:r>
            <a:r>
              <a:rPr lang="ru-RU" dirty="0" err="1" smtClean="0"/>
              <a:t>-творчеству</a:t>
            </a:r>
            <a:r>
              <a:rPr lang="ru-RU" dirty="0" smtClean="0"/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«... Давай имена тем, кому Я дал бытие". </a:t>
            </a:r>
            <a:r>
              <a:rPr lang="ru-RU" baseline="30000" dirty="0" smtClean="0"/>
              <a:t>Василий </a:t>
            </a:r>
            <a:r>
              <a:rPr lang="ru-RU" baseline="30000" dirty="0" err="1" smtClean="0"/>
              <a:t>Селевкийский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69635" name="Содержимое 4" descr="Адам нарицает.JPG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769"/>
          <a:stretch>
            <a:fillRect/>
          </a:stretch>
        </p:blipFill>
        <p:spPr>
          <a:xfrm>
            <a:off x="4500563" y="1484313"/>
            <a:ext cx="4340225" cy="478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Библия – источник вероучения.</a:t>
            </a:r>
            <a:br>
              <a:rPr lang="ru-RU" b="1" dirty="0" smtClean="0"/>
            </a:br>
            <a:r>
              <a:rPr lang="ru-RU" dirty="0" smtClean="0"/>
              <a:t>Книга о взаимоотношениях Бога с человеком, о их союзе или Завете.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2492375"/>
            <a:ext cx="5905500" cy="403225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о том,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как Бог сотворил мир и человека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каким задуман был человек Богом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как человек уклонился от своего назначения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что предпринимает Бог для возвращения человека в то богоподобное состояние, какое ему предназначалось по замыслу Божию.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7411" name="Содержимое 4" descr="bible-coloring-pages-for-easter_LRG.jpg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300788" y="3933825"/>
            <a:ext cx="2605087" cy="251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Адам – первый священник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850" y="1268413"/>
            <a:ext cx="4171950" cy="52562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Единственный из всех живых существ он способен словесно восхвалять Бога и благодарить Его.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Мироздание вручается ему как дар, за который он должен приносить "жертву хваления" и который он должен возвращать Богу как "Твоя от Твоих.</a:t>
            </a:r>
          </a:p>
        </p:txBody>
      </p:sp>
      <p:pic>
        <p:nvPicPr>
          <p:cNvPr id="71683" name="Содержимое 4" descr="Monr_00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916" t="11658" r="3802" b="6741"/>
          <a:stretch>
            <a:fillRect/>
          </a:stretch>
        </p:blipFill>
        <p:spPr>
          <a:xfrm>
            <a:off x="4643438" y="1187450"/>
            <a:ext cx="4176712" cy="5481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25781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Человек, получивший задатки божественных качеств (образ Божий), </a:t>
            </a:r>
            <a:br>
              <a:rPr lang="ru-RU" dirty="0" smtClean="0"/>
            </a:br>
            <a:r>
              <a:rPr lang="ru-RU" dirty="0" smtClean="0"/>
              <a:t>призван к </a:t>
            </a:r>
            <a:r>
              <a:rPr lang="ru-RU" dirty="0" err="1" smtClean="0"/>
              <a:t>об</a:t>
            </a:r>
            <a:r>
              <a:rPr lang="ru-RU" b="1" dirty="0" err="1" smtClean="0"/>
              <a:t>О</a:t>
            </a:r>
            <a:r>
              <a:rPr lang="ru-RU" dirty="0" err="1" smtClean="0"/>
              <a:t>жению</a:t>
            </a:r>
            <a:r>
              <a:rPr lang="ru-RU" dirty="0" smtClean="0"/>
              <a:t>, </a:t>
            </a:r>
            <a:endParaRPr lang="ru-RU" sz="7200" dirty="0"/>
          </a:p>
        </p:txBody>
      </p:sp>
      <p:sp>
        <p:nvSpPr>
          <p:cNvPr id="73730" name="Содержимое 2"/>
          <p:cNvSpPr>
            <a:spLocks noGrp="1"/>
          </p:cNvSpPr>
          <p:nvPr>
            <p:ph idx="1"/>
          </p:nvPr>
        </p:nvSpPr>
        <p:spPr>
          <a:xfrm>
            <a:off x="457200" y="2997200"/>
            <a:ext cx="8229600" cy="3455988"/>
          </a:xfrm>
        </p:spPr>
        <p:txBody>
          <a:bodyPr/>
          <a:lstStyle/>
          <a:p>
            <a:r>
              <a:rPr lang="ru-RU" smtClean="0"/>
              <a:t>чтобы в конечном итоге приобщиться к полноте Божественной жизни, разделить с Богом блаженное существование. </a:t>
            </a:r>
          </a:p>
          <a:p>
            <a:r>
              <a:rPr lang="ru-RU" smtClean="0"/>
              <a:t>На этом пути возрастания Бог ведет человека, руководит им, дает заповеди, которые помогут достичь обожения.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17859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Бог предостерегает человека запретом вкушать от древа </a:t>
            </a:r>
            <a:br>
              <a:rPr lang="ru-RU" dirty="0" smtClean="0"/>
            </a:br>
            <a:r>
              <a:rPr lang="ru-RU" dirty="0" smtClean="0"/>
              <a:t>познания добра и зла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938"/>
            <a:ext cx="8229600" cy="4103687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«Познать зло" - приобщиться к злу и отпасть от блаженства и бессмертия.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Человеку дается право выбора между добром и злом, предупреждая о последствиях грехопадения.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Избрав добро, он восходит к совершенству и достигает наивысшей цели своего существования, избрав зло, человек отпадает от жизни и "смертью умирает".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6624638" cy="7064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Грехопадение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6481763" cy="5329237"/>
          </a:xfrm>
        </p:spPr>
        <p:txBody>
          <a:bodyPr rtlCol="0">
            <a:normAutofit fontScale="85000"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 Райскую идиллию вмешивается </a:t>
            </a:r>
            <a:r>
              <a:rPr lang="ru-RU" dirty="0" err="1" smtClean="0"/>
              <a:t>диавол</a:t>
            </a:r>
            <a:r>
              <a:rPr lang="ru-RU" dirty="0" smtClean="0"/>
              <a:t>, который предлагает людям вкусить запретный плод, обещая </a:t>
            </a:r>
            <a:r>
              <a:rPr lang="ru-RU" i="1" dirty="0" smtClean="0"/>
              <a:t>«будете как боги».</a:t>
            </a:r>
            <a:endParaRPr lang="ru-RU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Человек не распознал обмана, потому что он и так должен был бы стать «как бог» путем постепенного возрастания и совершенствования.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Но </a:t>
            </a:r>
            <a:r>
              <a:rPr lang="ru-RU" dirty="0" err="1" smtClean="0"/>
              <a:t>диавол</a:t>
            </a:r>
            <a:r>
              <a:rPr lang="ru-RU" dirty="0" smtClean="0"/>
              <a:t> предлагает путь более легкий и быстрый - не надо длительно возделывать себя, можно просто съесть яблоко, и волшебным образом превратиться в бога.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Но </a:t>
            </a:r>
            <a:r>
              <a:rPr lang="ru-RU" b="1" dirty="0" err="1" smtClean="0"/>
              <a:t>обожение</a:t>
            </a:r>
            <a:r>
              <a:rPr lang="ru-RU" b="1" dirty="0" smtClean="0"/>
              <a:t> невозможно без Бога </a:t>
            </a:r>
            <a:r>
              <a:rPr lang="ru-RU" dirty="0" smtClean="0"/>
              <a:t>и признаком величайшей гордости является стремление </a:t>
            </a:r>
            <a:r>
              <a:rPr lang="ru-RU" b="1" dirty="0" smtClean="0"/>
              <a:t>сделаться равным Богу вопреки Ему.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77827" name="Содержимое 4" descr="z_3aecc565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10000"/>
          </a:blip>
          <a:srcRect l="5177" r="30092"/>
          <a:stretch>
            <a:fillRect/>
          </a:stretch>
        </p:blipFill>
        <p:spPr>
          <a:xfrm>
            <a:off x="7019925" y="260350"/>
            <a:ext cx="1800225" cy="6372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Последствия грехопадения</a:t>
            </a:r>
            <a:endParaRPr lang="ru-RU" dirty="0"/>
          </a:p>
        </p:txBody>
      </p:sp>
      <p:sp>
        <p:nvSpPr>
          <p:cNvPr id="79874" name="Содержимое 1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3600450" cy="5256213"/>
          </a:xfrm>
        </p:spPr>
        <p:txBody>
          <a:bodyPr/>
          <a:lstStyle/>
          <a:p>
            <a:r>
              <a:rPr lang="ru-RU" smtClean="0"/>
              <a:t>Человеческий организм без «подпитки» божественной благодатью, начинает разрушаться. </a:t>
            </a:r>
          </a:p>
          <a:p>
            <a:r>
              <a:rPr lang="ru-RU" smtClean="0"/>
              <a:t>Смерть, распад, раскол входит в мироздание. </a:t>
            </a:r>
          </a:p>
        </p:txBody>
      </p:sp>
      <p:pic>
        <p:nvPicPr>
          <p:cNvPr id="79875" name="Содержимое 20" descr="03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24213" y="1216025"/>
            <a:ext cx="5667375" cy="4949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В человеке – нарушение иерархии</a:t>
            </a:r>
            <a:endParaRPr lang="ru-RU" dirty="0"/>
          </a:p>
        </p:txBody>
      </p:sp>
      <p:sp>
        <p:nvSpPr>
          <p:cNvPr id="81922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До грехопадения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924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mtClean="0"/>
              <a:t>После грехопадения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509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Последствия грехопадения</a:t>
            </a:r>
            <a:endParaRPr lang="ru-RU" dirty="0"/>
          </a:p>
        </p:txBody>
      </p:sp>
      <p:sp>
        <p:nvSpPr>
          <p:cNvPr id="83970" name="Содержимое 6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3960813" cy="5256212"/>
          </a:xfrm>
        </p:spPr>
        <p:txBody>
          <a:bodyPr/>
          <a:lstStyle/>
          <a:p>
            <a:r>
              <a:rPr lang="ru-RU" b="1" smtClean="0"/>
              <a:t>В отношениях перволюдей:</a:t>
            </a:r>
          </a:p>
          <a:p>
            <a:r>
              <a:rPr lang="ru-RU" smtClean="0"/>
              <a:t>Они стыдятся наготы </a:t>
            </a:r>
          </a:p>
          <a:p>
            <a:r>
              <a:rPr lang="ru-RU" smtClean="0"/>
              <a:t>Каждый  из них ощущает на себе взгляд чужака. </a:t>
            </a:r>
          </a:p>
          <a:p>
            <a:endParaRPr lang="ru-RU" smtClean="0"/>
          </a:p>
          <a:p>
            <a:r>
              <a:rPr lang="ru-RU" smtClean="0"/>
              <a:t>«Хотели, как боги, а увидели, что наги».</a:t>
            </a:r>
          </a:p>
          <a:p>
            <a:endParaRPr lang="ru-RU" smtClean="0"/>
          </a:p>
        </p:txBody>
      </p:sp>
      <p:pic>
        <p:nvPicPr>
          <p:cNvPr id="83971" name="Содержимое 7" descr="0_5f69f_610f505b_-3-orig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9614" t="7509" r="23331" b="2388"/>
          <a:stretch>
            <a:fillRect/>
          </a:stretch>
        </p:blipFill>
        <p:spPr>
          <a:xfrm>
            <a:off x="4467225" y="1268413"/>
            <a:ext cx="4352925" cy="4897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Последствия грехопадения</a:t>
            </a:r>
            <a:endParaRPr lang="ru-RU" dirty="0"/>
          </a:p>
        </p:txBody>
      </p:sp>
      <p:sp>
        <p:nvSpPr>
          <p:cNvPr id="86018" name="Содержимое 6"/>
          <p:cNvSpPr>
            <a:spLocks noGrp="1"/>
          </p:cNvSpPr>
          <p:nvPr>
            <p:ph sz="half" idx="2"/>
          </p:nvPr>
        </p:nvSpPr>
        <p:spPr>
          <a:xfrm>
            <a:off x="323850" y="1412875"/>
            <a:ext cx="8569325" cy="2808288"/>
          </a:xfrm>
        </p:spPr>
        <p:txBody>
          <a:bodyPr/>
          <a:lstStyle/>
          <a:p>
            <a:r>
              <a:rPr lang="ru-RU" b="1" smtClean="0"/>
              <a:t>В отношениях с Богом </a:t>
            </a:r>
            <a:r>
              <a:rPr lang="ru-RU" smtClean="0"/>
              <a:t>- Адам, доселе в сердце своем слышавший Божий голос, теперь воспринимает его как нечто идущее извне, снаружи. </a:t>
            </a:r>
          </a:p>
          <a:p>
            <a:r>
              <a:rPr lang="ru-RU" smtClean="0"/>
              <a:t> Бог пространственно локализуется в человеческом восприятии. </a:t>
            </a:r>
          </a:p>
        </p:txBody>
      </p:sp>
      <p:pic>
        <p:nvPicPr>
          <p:cNvPr id="86019" name="Содержимое 4" descr="Обличение в грехе.JPG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 r="-186"/>
          <a:stretch>
            <a:fillRect/>
          </a:stretch>
        </p:blipFill>
        <p:spPr>
          <a:xfrm>
            <a:off x="3635375" y="3213100"/>
            <a:ext cx="5257800" cy="3336925"/>
          </a:xfrm>
        </p:spPr>
      </p:pic>
      <p:sp>
        <p:nvSpPr>
          <p:cNvPr id="86020" name="Прямоугольник 9"/>
          <p:cNvSpPr>
            <a:spLocks noChangeArrowheads="1"/>
          </p:cNvSpPr>
          <p:nvPr/>
        </p:nvSpPr>
        <p:spPr bwMode="auto">
          <a:xfrm>
            <a:off x="323850" y="4149725"/>
            <a:ext cx="381635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И нужен будет второй Адам, чтобы напомнить: </a:t>
            </a:r>
            <a:r>
              <a:rPr lang="ru-RU" sz="2800" i="1">
                <a:latin typeface="Calibri" pitchFamily="34" charset="0"/>
              </a:rPr>
              <a:t>«Царствие Божие внутрь вас есть»</a:t>
            </a:r>
            <a:r>
              <a:rPr lang="ru-RU" sz="2800">
                <a:latin typeface="Calibri" pitchFamily="34" charset="0"/>
              </a:rPr>
              <a:t> </a:t>
            </a:r>
            <a:r>
              <a:rPr lang="ru-RU" sz="2800" baseline="30000">
                <a:latin typeface="Calibri" pitchFamily="34" charset="0"/>
              </a:rPr>
              <a:t>Лк 17:20-23</a:t>
            </a:r>
            <a:endParaRPr lang="ru-RU" sz="28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778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Потеря Рая</a:t>
            </a:r>
            <a:endParaRPr lang="ru-RU" b="1" dirty="0"/>
          </a:p>
        </p:txBody>
      </p:sp>
      <p:pic>
        <p:nvPicPr>
          <p:cNvPr id="88066" name="Содержимое 5" descr="Молдова 1.jpg"/>
          <p:cNvPicPr>
            <a:picLocks noGrp="1" noChangeAspect="1"/>
          </p:cNvPicPr>
          <p:nvPr>
            <p:ph idx="1"/>
          </p:nvPr>
        </p:nvPicPr>
        <p:blipFill>
          <a:blip r:embed="rId3"/>
          <a:srcRect l="2383" t="2107" r="2383" b="2213"/>
          <a:stretch>
            <a:fillRect/>
          </a:stretch>
        </p:blipFill>
        <p:spPr>
          <a:xfrm>
            <a:off x="755650" y="1196975"/>
            <a:ext cx="7593013" cy="525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/>
              <a:t>Распространение греха</a:t>
            </a:r>
            <a:endParaRPr lang="ru-RU" sz="4800" dirty="0"/>
          </a:p>
        </p:txBody>
      </p:sp>
      <p:pic>
        <p:nvPicPr>
          <p:cNvPr id="90114" name="Содержимое 5" descr="William Blake Тело Авеля найдено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0113" y="1196975"/>
            <a:ext cx="7361237" cy="5399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 </a:t>
            </a:r>
            <a:r>
              <a:rPr lang="ru-RU" sz="6600" b="1" dirty="0" smtClean="0"/>
              <a:t>Бог - Сущий</a:t>
            </a:r>
            <a:endParaRPr lang="ru-RU" dirty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r>
              <a:rPr lang="ru-RU" sz="3600" smtClean="0"/>
              <a:t>«Сущий» = имеющий существование. </a:t>
            </a:r>
          </a:p>
          <a:p>
            <a:r>
              <a:rPr lang="ru-RU" sz="3600" smtClean="0"/>
              <a:t>Бог - Тот, кто всегда существовал, существует и будет существовать, </a:t>
            </a:r>
          </a:p>
          <a:p>
            <a:r>
              <a:rPr lang="ru-RU" sz="3600" smtClean="0"/>
              <a:t>абсолютное бытие. </a:t>
            </a:r>
          </a:p>
          <a:p>
            <a:r>
              <a:rPr lang="ru-RU" sz="3600" smtClean="0"/>
              <a:t>Бытие Бога не зависит ни от каких причин, это вечное и бесконечное существование. </a:t>
            </a:r>
          </a:p>
          <a:p>
            <a:r>
              <a:rPr lang="ru-RU" sz="3600" smtClean="0"/>
              <a:t>Бог </a:t>
            </a:r>
            <a:r>
              <a:rPr lang="ru-RU" sz="3600" b="1" smtClean="0"/>
              <a:t>само</a:t>
            </a:r>
            <a:r>
              <a:rPr lang="ru-RU" sz="3600" smtClean="0"/>
              <a:t>бытен.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/>
              <a:t>Первоевангелие</a:t>
            </a:r>
            <a:endParaRPr lang="ru-RU" b="1" dirty="0"/>
          </a:p>
        </p:txBody>
      </p:sp>
      <p:pic>
        <p:nvPicPr>
          <p:cNvPr id="92162" name="Содержимое 6" descr="3-Обетование Спасителя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268413"/>
            <a:ext cx="6811962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825" y="274638"/>
            <a:ext cx="3960813" cy="7778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Благая весть</a:t>
            </a:r>
            <a:endParaRPr lang="ru-RU" b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176713" cy="518318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Та, которая даст свою плоть Богу, родится в том народе, который сохранит веру в истинного Бога – Творца.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Пройдут многие тысячелетия, прежде чем этот народ произрастит из себя достойную стать Матерью Бога – Деву Марию.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94211" name="Содержимое 10" descr="Благовещение 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72" t="2223" r="2927" b="2316"/>
          <a:stretch>
            <a:fillRect/>
          </a:stretch>
        </p:blipFill>
        <p:spPr>
          <a:xfrm>
            <a:off x="4643438" y="404813"/>
            <a:ext cx="4249737" cy="6069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 Христос - Новый Адам</a:t>
            </a:r>
            <a:endParaRPr lang="ru-RU" dirty="0"/>
          </a:p>
        </p:txBody>
      </p:sp>
      <p:sp>
        <p:nvSpPr>
          <p:cNvPr id="96258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ru-RU" sz="3200" smtClean="0"/>
              <a:t>Всё то, чего не сумел исполнить первый человек, выполнил за него воплотившийся Бог - Слово, ставшее плотью, - Господь Иисус Христос. </a:t>
            </a:r>
          </a:p>
        </p:txBody>
      </p:sp>
      <p:pic>
        <p:nvPicPr>
          <p:cNvPr id="6" name="Содержимое 5" descr="45783899_ikona_Bozhey_Materi_Kurskaya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81563" y="1600200"/>
            <a:ext cx="3571875" cy="4525963"/>
          </a:xfr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/>
              <a:t>Боговоплощение</a:t>
            </a:r>
            <a:r>
              <a:rPr lang="ru-RU" b="1" dirty="0" smtClean="0"/>
              <a:t>. </a:t>
            </a:r>
            <a:br>
              <a:rPr lang="ru-RU" b="1" dirty="0" smtClean="0"/>
            </a:br>
            <a:r>
              <a:rPr lang="ru-RU" b="1" dirty="0" smtClean="0"/>
              <a:t>Почему Бог стал человеком?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44975" cy="49244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Только в </a:t>
            </a:r>
            <a:r>
              <a:rPr lang="ru-RU" dirty="0" err="1" smtClean="0"/>
              <a:t>Богопричастности</a:t>
            </a:r>
            <a:r>
              <a:rPr lang="ru-RU" dirty="0" smtClean="0"/>
              <a:t> человек становится здоровым.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Чтобы исцелить поврежденную человеческую природу изнутри, </a:t>
            </a:r>
            <a:r>
              <a:rPr lang="ru-RU" b="1" dirty="0" smtClean="0"/>
              <a:t>Бог должен был получить доступ к ней</a:t>
            </a:r>
            <a:r>
              <a:rPr lang="ru-RU" u="sng" dirty="0" smtClean="0"/>
              <a:t>.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«Слово стало плотью», чтобы человеческая жизнь могла вливаться в жизнь Божественную.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" name="Содержимое 4" descr="Рождество Христово ХХС Мухин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1628775"/>
            <a:ext cx="4038600" cy="3230563"/>
          </a:xfr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477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Зачем Богу надо было распинаться на Кресте?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4868863"/>
            <a:ext cx="8642350" cy="1728787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Смерть – это пустота, небытие. Смерть нельзя прогнать, её можно только заполнить изнутри.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Чтобы войти в эту пустоту и изнутри заполнить ее, Бог принимает человеческую плоть.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" name="Содержимое 4" descr="Васнецов Распятие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16013" y="1052513"/>
            <a:ext cx="6886575" cy="3744912"/>
          </a:xfr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/>
              <a:t>Смертию</a:t>
            </a:r>
            <a:r>
              <a:rPr lang="ru-RU" b="1" dirty="0" smtClean="0"/>
              <a:t> смерть поправ</a:t>
            </a:r>
            <a:endParaRPr lang="ru-RU" b="1" dirty="0"/>
          </a:p>
        </p:txBody>
      </p:sp>
      <p:pic>
        <p:nvPicPr>
          <p:cNvPr id="11" name="Содержимое 10" descr="90104.jpe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12" t="5405" r="5199" b="5499"/>
          <a:stretch>
            <a:fillRect/>
          </a:stretch>
        </p:blipFill>
        <p:spPr>
          <a:xfrm>
            <a:off x="5292725" y="1268413"/>
            <a:ext cx="3181350" cy="5400675"/>
          </a:xfr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Содержимое 11" descr="Дионисий Сошествие во ад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6650" t="3814" r="6209" b="5499"/>
          <a:stretch>
            <a:fillRect/>
          </a:stretch>
        </p:blipFill>
        <p:spPr>
          <a:xfrm>
            <a:off x="468313" y="1268413"/>
            <a:ext cx="3789362" cy="5400675"/>
          </a:xfr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3313113" cy="15700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Воскресший Христос</a:t>
            </a:r>
            <a:endParaRPr lang="ru-RU" b="1" dirty="0"/>
          </a:p>
        </p:txBody>
      </p:sp>
      <p:pic>
        <p:nvPicPr>
          <p:cNvPr id="5" name="Содержимое 4" descr="Нестеров Воскресение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9838" y="260350"/>
            <a:ext cx="4821237" cy="6119813"/>
          </a:xfr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388" y="549275"/>
            <a:ext cx="4392612" cy="30241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dirty="0" smtClean="0"/>
              <a:t>Христос возносит наше тело одесную Бога</a:t>
            </a:r>
            <a:endParaRPr lang="ru-RU" b="1" dirty="0"/>
          </a:p>
        </p:txBody>
      </p:sp>
      <p:sp>
        <p:nvSpPr>
          <p:cNvPr id="106498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3933825"/>
            <a:ext cx="4681538" cy="2447925"/>
          </a:xfrm>
        </p:spPr>
        <p:txBody>
          <a:bodyPr/>
          <a:lstStyle/>
          <a:p>
            <a:r>
              <a:rPr lang="ru-RU" smtClean="0"/>
              <a:t>Бог в себя принимает человеческую плоть, </a:t>
            </a:r>
          </a:p>
          <a:p>
            <a:r>
              <a:rPr lang="ru-RU" smtClean="0"/>
              <a:t>освящает её Своим Божеством </a:t>
            </a:r>
          </a:p>
          <a:p>
            <a:r>
              <a:rPr lang="ru-RU" smtClean="0"/>
              <a:t>и так исцеляет. </a:t>
            </a:r>
          </a:p>
        </p:txBody>
      </p:sp>
      <p:pic>
        <p:nvPicPr>
          <p:cNvPr id="106499" name="Содержимое 7" descr="Вознесение Нестеров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422" t="12727" r="19426" b="9312"/>
          <a:stretch>
            <a:fillRect/>
          </a:stretch>
        </p:blipFill>
        <p:spPr>
          <a:xfrm>
            <a:off x="5148263" y="333375"/>
            <a:ext cx="3621087" cy="6119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7064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Все люди могут войти в Царство Божие?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5300663"/>
            <a:ext cx="8713788" cy="1368425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900" dirty="0" smtClean="0"/>
              <a:t>Бог не нарушает ничьей свободы.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900" dirty="0" smtClean="0"/>
              <a:t>Войдут лишь те, кто искренне к этому стремятся.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900" dirty="0" smtClean="0"/>
              <a:t>Кто в этой жизни обходился без Бога, кто заглушил в себе жажду Бога, кто не готовился к вечной жизни с Богом, насильно поместить в этот новый Рай невозможно.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900" dirty="0" smtClean="0"/>
              <a:t>Все может Бог, кроме одного: спасти человека, который сам того не желает.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08547" name="Содержимое 4" descr="Преддверие Рая прав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6438"/>
          <a:stretch>
            <a:fillRect/>
          </a:stretch>
        </p:blipFill>
        <p:spPr>
          <a:xfrm>
            <a:off x="539750" y="1196975"/>
            <a:ext cx="7889875" cy="4032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7064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Все люди могут войти в Царство Божие?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5876925"/>
            <a:ext cx="8713788" cy="792163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5400" dirty="0" smtClean="0"/>
              <a:t>Обитать в Раю смогут те, кто подготовит себя к жизни в новом качестве</a:t>
            </a:r>
            <a:endParaRPr lang="ru-RU" dirty="0"/>
          </a:p>
        </p:txBody>
      </p:sp>
      <p:pic>
        <p:nvPicPr>
          <p:cNvPr id="110595" name="Содержимое 6" descr="Преддверие Рая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268413"/>
            <a:ext cx="8662988" cy="4105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i="1" dirty="0" smtClean="0"/>
              <a:t>"</a:t>
            </a:r>
            <a:r>
              <a:rPr lang="ru-RU" sz="5400" b="1" dirty="0" smtClean="0"/>
              <a:t>Бог есть Любовь</a:t>
            </a:r>
            <a:r>
              <a:rPr lang="ru-RU" sz="5400" i="1" dirty="0" smtClean="0"/>
              <a:t>"</a:t>
            </a:r>
            <a:r>
              <a:rPr lang="ru-RU" sz="5400" dirty="0" smtClean="0"/>
              <a:t> </a:t>
            </a:r>
            <a:r>
              <a:rPr lang="ru-RU" sz="5400" baseline="30000" dirty="0" smtClean="0"/>
              <a:t>1Ин 4:8; 4:16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800" dirty="0" smtClean="0"/>
              <a:t>Любовь предполагает существование другого объекта.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800" dirty="0" smtClean="0"/>
              <a:t>Любовь Божественная проявляется через любовь к другому персональному бытию.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Больное естество не может быть увековечено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29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 нас всё больно: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Тело</a:t>
            </a:r>
            <a:r>
              <a:rPr lang="ru-RU" dirty="0" smtClean="0"/>
              <a:t> болеет и умирает,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Душа</a:t>
            </a:r>
            <a:r>
              <a:rPr lang="ru-RU" dirty="0" smtClean="0"/>
              <a:t> тянется к греховным развлечениям,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Дух </a:t>
            </a:r>
            <a:r>
              <a:rPr lang="ru-RU" dirty="0" smtClean="0"/>
              <a:t>подавлен и лишь изредка дает о себе знать каким-то необъяснимым дискомфортом.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5041900" cy="20748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Христос-</a:t>
            </a:r>
            <a:br>
              <a:rPr lang="ru-RU" b="1" dirty="0" smtClean="0"/>
            </a:br>
            <a:r>
              <a:rPr lang="ru-RU" b="1" dirty="0" smtClean="0"/>
              <a:t>Врач душ и телес</a:t>
            </a:r>
            <a:endParaRPr lang="ru-RU" b="1" dirty="0"/>
          </a:p>
        </p:txBody>
      </p:sp>
      <p:sp>
        <p:nvSpPr>
          <p:cNvPr id="114690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2708275"/>
            <a:ext cx="5041900" cy="3417888"/>
          </a:xfrm>
        </p:spPr>
        <p:txBody>
          <a:bodyPr/>
          <a:lstStyle/>
          <a:p>
            <a:r>
              <a:rPr lang="ru-RU" smtClean="0"/>
              <a:t>Больной наш ум Христос лечит, выпрямляет Своим непогрешимым Божественным учением.</a:t>
            </a:r>
          </a:p>
          <a:p>
            <a:endParaRPr lang="ru-RU" smtClean="0"/>
          </a:p>
        </p:txBody>
      </p:sp>
      <p:pic>
        <p:nvPicPr>
          <p:cNvPr id="114691" name="Содержимое 4" descr="0_8c2e9_4da17766_orig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549" r="12256"/>
          <a:stretch>
            <a:fillRect/>
          </a:stretch>
        </p:blipFill>
        <p:spPr>
          <a:xfrm>
            <a:off x="5651500" y="260350"/>
            <a:ext cx="3116263" cy="6119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69325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err="1" smtClean="0"/>
              <a:t>Ядущий</a:t>
            </a:r>
            <a:r>
              <a:rPr lang="ru-RU" sz="3200" b="1" dirty="0" smtClean="0"/>
              <a:t> Мою Плоть и </a:t>
            </a:r>
            <a:r>
              <a:rPr lang="ru-RU" sz="3200" b="1" dirty="0" err="1" smtClean="0"/>
              <a:t>пиющий</a:t>
            </a:r>
            <a:r>
              <a:rPr lang="ru-RU" sz="3200" b="1" dirty="0" smtClean="0"/>
              <a:t> Мою Кровь имеет жизнь вечную… </a:t>
            </a:r>
            <a:r>
              <a:rPr lang="ru-RU" sz="2400" dirty="0" smtClean="0"/>
              <a:t>(Ин 6:54-56) </a:t>
            </a:r>
            <a:endParaRPr lang="ru-RU" sz="2400" dirty="0"/>
          </a:p>
        </p:txBody>
      </p:sp>
      <p:pic>
        <p:nvPicPr>
          <p:cNvPr id="116738" name="Содержимое 7" descr="Причащение апостолов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1557338"/>
            <a:ext cx="6173788" cy="5038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Содержимое 9"/>
          <p:cNvSpPr>
            <a:spLocks noGrp="1"/>
          </p:cNvSpPr>
          <p:nvPr>
            <p:ph sz="half" idx="2"/>
          </p:nvPr>
        </p:nvSpPr>
        <p:spPr>
          <a:xfrm>
            <a:off x="4648200" y="333375"/>
            <a:ext cx="4038600" cy="6191250"/>
          </a:xfrm>
        </p:spPr>
        <p:txBody>
          <a:bodyPr/>
          <a:lstStyle/>
          <a:p>
            <a:r>
              <a:rPr lang="ru-RU" smtClean="0"/>
              <a:t>Христос усваивает Себе всё наше человеческое естество со всеми нашими болячками, </a:t>
            </a:r>
          </a:p>
          <a:p>
            <a:r>
              <a:rPr lang="ru-RU" smtClean="0"/>
              <a:t>в Себе их исцеляет </a:t>
            </a:r>
          </a:p>
          <a:p>
            <a:r>
              <a:rPr lang="ru-RU" smtClean="0"/>
              <a:t>И исцеленное и воскресшее, преображенное человеческое естество Свое дает нам для исцеления нашей телесности.</a:t>
            </a:r>
          </a:p>
        </p:txBody>
      </p:sp>
      <p:pic>
        <p:nvPicPr>
          <p:cNvPr id="118786" name="Picture 2" descr="D:\ВЕРТОГРАД\Сочинения ВШ\Мое летнее паломничество 2011\Уграицкий Подмоклово\Podm-stend 2x3 (1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7954" r="4539"/>
          <a:stretch>
            <a:fillRect/>
          </a:stretch>
        </p:blipFill>
        <p:spPr>
          <a:xfrm>
            <a:off x="250825" y="476250"/>
            <a:ext cx="4183063" cy="6048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Бог стал человеком, чтобы человек стал богом</a:t>
            </a:r>
            <a:endParaRPr lang="ru-RU" b="1" dirty="0"/>
          </a:p>
        </p:txBody>
      </p:sp>
      <p:pic>
        <p:nvPicPr>
          <p:cNvPr id="10" name="Содержимое 9" descr="Христос и дети 5.jpg"/>
          <p:cNvPicPr>
            <a:picLocks noGrp="1" noChangeAspect="1"/>
          </p:cNvPicPr>
          <p:nvPr>
            <p:ph idx="1"/>
          </p:nvPr>
        </p:nvPicPr>
        <p:blipFill>
          <a:blip r:embed="rId3"/>
          <a:srcRect l="6971" r="-200"/>
          <a:stretch>
            <a:fillRect/>
          </a:stretch>
        </p:blipFill>
        <p:spPr>
          <a:xfrm>
            <a:off x="1547813" y="1700213"/>
            <a:ext cx="6048375" cy="4875212"/>
          </a:xfr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ru-RU" smtClean="0"/>
              <a:t>Источники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268413"/>
            <a:ext cx="8642350" cy="5184775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300" dirty="0" smtClean="0"/>
              <a:t>Епископ Илларион (Алфеев) </a:t>
            </a:r>
            <a:r>
              <a:rPr lang="ru-RU" sz="4300" b="1" dirty="0" smtClean="0"/>
              <a:t>«Таинство веры»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300" dirty="0" smtClean="0"/>
              <a:t>Диакон Андрей Кураев </a:t>
            </a:r>
            <a:r>
              <a:rPr lang="ru-RU" sz="4300" b="1" dirty="0" smtClean="0"/>
              <a:t>«Дары и анафемы. Что христианство принесло в мир»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300" dirty="0" smtClean="0"/>
              <a:t>Диакон Андрей Кураев </a:t>
            </a:r>
            <a:r>
              <a:rPr lang="ru-RU" sz="4300" b="1" dirty="0" smtClean="0"/>
              <a:t>«Причастие - радостная весть для плоти»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300" dirty="0" smtClean="0"/>
              <a:t>Диакон Андрей Кураев </a:t>
            </a:r>
            <a:r>
              <a:rPr lang="ru-RU" sz="4300" b="1" dirty="0" smtClean="0"/>
              <a:t>«Сатанизм для интеллигенции. Таинство искупления»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/>
              <a:t>Бог-Троица</a:t>
            </a:r>
            <a:endParaRPr lang="ru-RU" sz="6000" dirty="0"/>
          </a:p>
        </p:txBody>
      </p:sp>
      <p:sp>
        <p:nvSpPr>
          <p:cNvPr id="22530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3600450" cy="5329237"/>
          </a:xfrm>
        </p:spPr>
        <p:txBody>
          <a:bodyPr/>
          <a:lstStyle/>
          <a:p>
            <a:r>
              <a:rPr lang="ru-RU" sz="3200" smtClean="0"/>
              <a:t>Любовь Божия реализуется внутри Самого Бога, </a:t>
            </a:r>
          </a:p>
          <a:p>
            <a:r>
              <a:rPr lang="ru-RU" sz="3200" smtClean="0"/>
              <a:t>Единый Бог существует в трех Ипостасях (Лицах): Отец, Сын и Святой Дух. 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22531" name="Содержимое 8" descr="Соколов Александр Троица.jpeg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779838" y="1268413"/>
            <a:ext cx="5118100" cy="5040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4255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Тайна Троицы. </a:t>
            </a:r>
            <a:br>
              <a:rPr lang="ru-RU" b="1" dirty="0" smtClean="0"/>
            </a:br>
            <a:r>
              <a:rPr lang="ru-RU" sz="4000" b="1" dirty="0" smtClean="0"/>
              <a:t>Троичные аналогии в окружающем мире.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989138"/>
            <a:ext cx="5184775" cy="4608512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9600" dirty="0" smtClean="0"/>
              <a:t>Круг- бесконечность - образ Бога Отца.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9600" dirty="0" smtClean="0"/>
              <a:t>От раскаленного круга постоянно исходит свет, как Сын постоянно рождается от Отца. Свет –образ Сына Божия, Иисуса Христа, просветившего мир светом Своего учения.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9600" dirty="0" smtClean="0"/>
              <a:t>Тепло, исходящее от круга – Святой Дух, исходящий от Отца и животворящий всю Вселенную.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9600" i="1" dirty="0" smtClean="0"/>
              <a:t>Ни одна из составляющих не может существовать сама по себе.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4579" name="Picture 7" descr="C:\Users\Лариса\AppData\Local\Microsoft\Windows\Temporary Internet Files\Content.IE5\MC1DJ1ME\MC900319554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80038" y="1989138"/>
            <a:ext cx="3382962" cy="3384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4255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Тайна Троицы. </a:t>
            </a:r>
            <a:br>
              <a:rPr lang="ru-RU" dirty="0" smtClean="0"/>
            </a:br>
            <a:r>
              <a:rPr lang="ru-RU" sz="4000" dirty="0" smtClean="0"/>
              <a:t>Троичные аналогии в окружающем мире.</a:t>
            </a:r>
            <a:endParaRPr lang="ru-RU" dirty="0"/>
          </a:p>
        </p:txBody>
      </p:sp>
      <p:pic>
        <p:nvPicPr>
          <p:cNvPr id="26626" name="Содержимое 10" descr="Девочка с незабудкой.JPG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3850" y="2349500"/>
            <a:ext cx="3254375" cy="3832225"/>
          </a:xfrm>
        </p:spPr>
      </p:pic>
      <p:sp>
        <p:nvSpPr>
          <p:cNvPr id="26627" name="Содержимое 9"/>
          <p:cNvSpPr>
            <a:spLocks noGrp="1"/>
          </p:cNvSpPr>
          <p:nvPr>
            <p:ph sz="half" idx="2"/>
          </p:nvPr>
        </p:nvSpPr>
        <p:spPr>
          <a:xfrm>
            <a:off x="3851275" y="1989138"/>
            <a:ext cx="4835525" cy="4608512"/>
          </a:xfrm>
        </p:spPr>
        <p:txBody>
          <a:bodyPr/>
          <a:lstStyle/>
          <a:p>
            <a:r>
              <a:rPr lang="ru-RU" sz="4800" smtClean="0"/>
              <a:t>Человек -  триединство </a:t>
            </a:r>
          </a:p>
          <a:p>
            <a:r>
              <a:rPr lang="ru-RU" sz="4800" b="1" smtClean="0"/>
              <a:t>духа</a:t>
            </a:r>
          </a:p>
          <a:p>
            <a:r>
              <a:rPr lang="ru-RU" sz="4800" b="1" smtClean="0"/>
              <a:t>души </a:t>
            </a:r>
          </a:p>
          <a:p>
            <a:r>
              <a:rPr lang="ru-RU" sz="4800" b="1" smtClean="0"/>
              <a:t>тела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600" b="1" dirty="0" smtClean="0"/>
              <a:t>Бог - Творец</a:t>
            </a:r>
            <a:endParaRPr lang="ru-RU" sz="6600" dirty="0"/>
          </a:p>
        </p:txBody>
      </p:sp>
      <p:pic>
        <p:nvPicPr>
          <p:cNvPr id="28674" name="Содержимое 4" descr="55660.jpe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563938" y="1412875"/>
            <a:ext cx="5311775" cy="5192713"/>
          </a:xfrm>
        </p:spPr>
      </p:pic>
      <p:sp>
        <p:nvSpPr>
          <p:cNvPr id="28675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44975" cy="4708525"/>
          </a:xfrm>
        </p:spPr>
        <p:txBody>
          <a:bodyPr/>
          <a:lstStyle/>
          <a:p>
            <a:r>
              <a:rPr lang="ru-RU" sz="4400" smtClean="0"/>
              <a:t>По какой причине Бог сотворил мир? </a:t>
            </a:r>
          </a:p>
          <a:p>
            <a:r>
              <a:rPr lang="ru-RU" sz="4400" smtClean="0"/>
              <a:t>По преизбытку любви и благости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5304</Words>
  <Application>Microsoft Office PowerPoint</Application>
  <PresentationFormat>Экран (4:3)</PresentationFormat>
  <Paragraphs>395</Paragraphs>
  <Slides>55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Calibri</vt:lpstr>
      <vt:lpstr>Arial</vt:lpstr>
      <vt:lpstr>Cambria</vt:lpstr>
      <vt:lpstr>Wingdings</vt:lpstr>
      <vt:lpstr>Тема Office</vt:lpstr>
      <vt:lpstr>О БОГЕ  и о СПАСЕНИИ для начинающих</vt:lpstr>
      <vt:lpstr>Крестное знамение</vt:lpstr>
      <vt:lpstr>Библия – источник вероучения. Книга о взаимоотношениях Бога с человеком, о их союзе или Завете. </vt:lpstr>
      <vt:lpstr> Бог - Сущий</vt:lpstr>
      <vt:lpstr>"Бог есть Любовь" 1Ин 4:8; 4:16</vt:lpstr>
      <vt:lpstr>Бог-Троица</vt:lpstr>
      <vt:lpstr>Тайна Троицы.  Троичные аналогии в окружающем мире.</vt:lpstr>
      <vt:lpstr>Тайна Троицы.  Троичные аналогии в окружающем мире.</vt:lpstr>
      <vt:lpstr>Бог - Творец</vt:lpstr>
      <vt:lpstr>В творении участвует вся Троица </vt:lpstr>
      <vt:lpstr>Бог – Абсолютное Добро.  Откуда же появилось зло?</vt:lpstr>
      <vt:lpstr>Зло не имеет самостоятельной сущности</vt:lpstr>
      <vt:lpstr>Бог зла не сотворил,</vt:lpstr>
      <vt:lpstr>Сотворение Вселенной</vt:lpstr>
      <vt:lpstr>Библия о сотворении мира</vt:lpstr>
      <vt:lpstr>В процесс благоустройства вовлекается само творение</vt:lpstr>
      <vt:lpstr>Библия о сотворении мира</vt:lpstr>
      <vt:lpstr>«Мужчину и женщину сотворил их» Быт 1:27</vt:lpstr>
      <vt:lpstr>«Человек - это животное, получившее повеление стать богом». Св. Василий Великий</vt:lpstr>
      <vt:lpstr>Предвечный Совет</vt:lpstr>
      <vt:lpstr>Образ Бога в человеке </vt:lpstr>
      <vt:lpstr>Образ и подобие Божие</vt:lpstr>
      <vt:lpstr>Человек создан богообразным, но призван к богоподобию</vt:lpstr>
      <vt:lpstr>Зачем Бог создал того, кто может воспротивиться Ему?</vt:lpstr>
      <vt:lpstr>Цена решения: "Сотворим по образу..."</vt:lpstr>
      <vt:lpstr>Цена решения: "Сотворим по образу..."</vt:lpstr>
      <vt:lpstr>Жизнь первых людей до грехопадения.</vt:lpstr>
      <vt:lpstr>Жизнь первых людей до грехопадения.</vt:lpstr>
      <vt:lpstr>Адам нарекает имена животным</vt:lpstr>
      <vt:lpstr>Адам – первый священник</vt:lpstr>
      <vt:lpstr>Человек, получивший задатки божественных качеств (образ Божий),  призван к обОжению, </vt:lpstr>
      <vt:lpstr>Бог предостерегает человека запретом вкушать от древа  познания добра и зла</vt:lpstr>
      <vt:lpstr>Грехопадение</vt:lpstr>
      <vt:lpstr>Последствия грехопадения</vt:lpstr>
      <vt:lpstr>В человеке – нарушение иерархии</vt:lpstr>
      <vt:lpstr>Последствия грехопадения</vt:lpstr>
      <vt:lpstr>Последствия грехопадения</vt:lpstr>
      <vt:lpstr>Потеря Рая</vt:lpstr>
      <vt:lpstr>Распространение греха</vt:lpstr>
      <vt:lpstr>Первоевангелие</vt:lpstr>
      <vt:lpstr>Благая весть</vt:lpstr>
      <vt:lpstr> Христос - Новый Адам</vt:lpstr>
      <vt:lpstr>Боговоплощение.  Почему Бог стал человеком? </vt:lpstr>
      <vt:lpstr>Зачем Богу надо было распинаться на Кресте?</vt:lpstr>
      <vt:lpstr>Смертию смерть поправ</vt:lpstr>
      <vt:lpstr>Воскресший Христос</vt:lpstr>
      <vt:lpstr>Христос возносит наше тело одесную Бога</vt:lpstr>
      <vt:lpstr>Все люди могут войти в Царство Божие?</vt:lpstr>
      <vt:lpstr>Все люди могут войти в Царство Божие?</vt:lpstr>
      <vt:lpstr>Больное естество не может быть увековечено</vt:lpstr>
      <vt:lpstr>Христос- Врач душ и телес</vt:lpstr>
      <vt:lpstr>Ядущий Мою Плоть и пиющий Мою Кровь имеет жизнь вечную… (Ин 6:54-56) </vt:lpstr>
      <vt:lpstr>Слайд 53</vt:lpstr>
      <vt:lpstr>Бог стал человеком, чтобы человек стал богом</vt:lpstr>
      <vt:lpstr>Источники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организации учебно-воспитательного процесса  в воскресной школе  «ВЕРТОГРАД»</dc:title>
  <dc:creator>Лариса</dc:creator>
  <cp:lastModifiedBy>Admin</cp:lastModifiedBy>
  <cp:revision>84</cp:revision>
  <dcterms:created xsi:type="dcterms:W3CDTF">2012-11-23T05:55:58Z</dcterms:created>
  <dcterms:modified xsi:type="dcterms:W3CDTF">2013-03-01T07:14:25Z</dcterms:modified>
</cp:coreProperties>
</file>